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0" r:id="rId3"/>
    <p:sldId id="257" r:id="rId4"/>
    <p:sldId id="258" r:id="rId5"/>
    <p:sldId id="259" r:id="rId6"/>
    <p:sldId id="276" r:id="rId7"/>
    <p:sldId id="277" r:id="rId8"/>
    <p:sldId id="260" r:id="rId9"/>
    <p:sldId id="261" r:id="rId10"/>
    <p:sldId id="262" r:id="rId11"/>
    <p:sldId id="263" r:id="rId12"/>
    <p:sldId id="264" r:id="rId13"/>
    <p:sldId id="265" r:id="rId14"/>
    <p:sldId id="266" r:id="rId15"/>
    <p:sldId id="271" r:id="rId16"/>
    <p:sldId id="278" r:id="rId17"/>
    <p:sldId id="267" r:id="rId18"/>
    <p:sldId id="279" r:id="rId19"/>
    <p:sldId id="268"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B88518-AD2A-43EC-84BF-959F2A9A44E3}"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B88518-AD2A-43EC-84BF-959F2A9A44E3}"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B88518-AD2A-43EC-84BF-959F2A9A44E3}"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B88518-AD2A-43EC-84BF-959F2A9A44E3}"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B88518-AD2A-43EC-84BF-959F2A9A44E3}"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B3777C-1988-4F60-9637-EE95FB45524A}" type="slidenum">
              <a:rPr lang="en-AU" smtClean="0"/>
              <a:t>‹#›</a:t>
            </a:fld>
            <a:endParaRPr lang="en-A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B88518-AD2A-43EC-84BF-959F2A9A44E3}" type="datetimeFigureOut">
              <a:rPr lang="en-AU" smtClean="0"/>
              <a:t>18/08/2014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B88518-AD2A-43EC-84BF-959F2A9A44E3}" type="datetimeFigureOut">
              <a:rPr lang="en-AU" smtClean="0"/>
              <a:t>18/08/2014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7B3777C-1988-4F60-9637-EE95FB45524A}" type="slidenum">
              <a:rPr lang="en-AU" smtClean="0"/>
              <a:t>‹#›</a:t>
            </a:fld>
            <a:endParaRPr lang="en-A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B88518-AD2A-43EC-84BF-959F2A9A44E3}" type="datetimeFigureOut">
              <a:rPr lang="en-AU" smtClean="0"/>
              <a:t>18/08/2014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B88518-AD2A-43EC-84BF-959F2A9A44E3}" type="datetimeFigureOut">
              <a:rPr lang="en-AU" smtClean="0"/>
              <a:t>18/08/2014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B88518-AD2A-43EC-84BF-959F2A9A44E3}" type="datetimeFigureOut">
              <a:rPr lang="en-AU" smtClean="0"/>
              <a:t>18/08/2014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B3777C-1988-4F60-9637-EE95FB45524A}" type="slidenum">
              <a:rPr lang="en-AU" smtClean="0"/>
              <a:t>‹#›</a:t>
            </a:fld>
            <a:endParaRPr lang="en-A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B88518-AD2A-43EC-84BF-959F2A9A44E3}" type="datetimeFigureOut">
              <a:rPr lang="en-AU" smtClean="0"/>
              <a:t>18/08/2014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B3777C-1988-4F60-9637-EE95FB45524A}"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CB88518-AD2A-43EC-84BF-959F2A9A44E3}" type="datetimeFigureOut">
              <a:rPr lang="en-AU" smtClean="0"/>
              <a:t>18/08/2014</a:t>
            </a:fld>
            <a:endParaRPr lang="en-A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A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7B3777C-1988-4F60-9637-EE95FB45524A}"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en.wikipedia.org/wiki/Nostra_Aetate" TargetMode="External"/><Relationship Id="rId3" Type="http://schemas.openxmlformats.org/officeDocument/2006/relationships/hyperlink" Target="http://en.wikipedia.org/wiki/Lumen_Gentium" TargetMode="External"/><Relationship Id="rId7" Type="http://schemas.openxmlformats.org/officeDocument/2006/relationships/hyperlink" Target="http://en.wikipedia.org/wiki/Dignitatis_Humanae" TargetMode="External"/><Relationship Id="rId2" Type="http://schemas.openxmlformats.org/officeDocument/2006/relationships/hyperlink" Target="http://en.wikipedia.org/wiki/Gaudium_et_Spes" TargetMode="External"/><Relationship Id="rId1" Type="http://schemas.openxmlformats.org/officeDocument/2006/relationships/slideLayout" Target="../slideLayouts/slideLayout2.xml"/><Relationship Id="rId6" Type="http://schemas.openxmlformats.org/officeDocument/2006/relationships/hyperlink" Target="http://en.wikipedia.org/wiki/Unitatis_Redintegratio" TargetMode="External"/><Relationship Id="rId5" Type="http://schemas.openxmlformats.org/officeDocument/2006/relationships/hyperlink" Target="http://en.wikipedia.org/wiki/Apostolicam_Actuositatem" TargetMode="External"/><Relationship Id="rId4" Type="http://schemas.openxmlformats.org/officeDocument/2006/relationships/hyperlink" Target="http://en.wikipedia.org/wiki/Sacrosanctum_Conciliu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vatican.va/holy_father/john_xxiii/encyclicals/documents/hf_j-xxiii_enc_15051961_mater_en.html" TargetMode="External"/><Relationship Id="rId2" Type="http://schemas.openxmlformats.org/officeDocument/2006/relationships/hyperlink" Target="http://www.vatican.va/holy_father/john_xxiii/encyclicals/documents/hf_j-xxiii_enc_11041963_pacem_en.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Christianity</a:t>
            </a:r>
            <a:endParaRPr lang="en-AU" dirty="0"/>
          </a:p>
        </p:txBody>
      </p:sp>
      <p:sp>
        <p:nvSpPr>
          <p:cNvPr id="3" name="Subtitle 2"/>
          <p:cNvSpPr>
            <a:spLocks noGrp="1"/>
          </p:cNvSpPr>
          <p:nvPr>
            <p:ph type="subTitle" idx="1"/>
          </p:nvPr>
        </p:nvSpPr>
        <p:spPr/>
        <p:txBody>
          <a:bodyPr/>
          <a:lstStyle/>
          <a:p>
            <a:r>
              <a:rPr lang="en-AU" dirty="0" smtClean="0"/>
              <a:t>HSC REVISION</a:t>
            </a:r>
            <a:endParaRPr lang="en-AU" dirty="0"/>
          </a:p>
        </p:txBody>
      </p:sp>
    </p:spTree>
    <p:extLst>
      <p:ext uri="{BB962C8B-B14F-4D97-AF65-F5344CB8AC3E}">
        <p14:creationId xmlns:p14="http://schemas.microsoft.com/office/powerpoint/2010/main" val="816927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John XXIII’s </a:t>
            </a:r>
            <a:r>
              <a:rPr lang="en-AU" dirty="0" smtClean="0"/>
              <a:t>Impact</a:t>
            </a:r>
            <a:r>
              <a:rPr lang="en-AU" dirty="0" smtClean="0"/>
              <a:t>:</a:t>
            </a:r>
            <a:endParaRPr lang="en-AU" dirty="0"/>
          </a:p>
        </p:txBody>
      </p:sp>
      <p:sp>
        <p:nvSpPr>
          <p:cNvPr id="3" name="Content Placeholder 2"/>
          <p:cNvSpPr>
            <a:spLocks noGrp="1"/>
          </p:cNvSpPr>
          <p:nvPr>
            <p:ph idx="1"/>
          </p:nvPr>
        </p:nvSpPr>
        <p:spPr/>
        <p:txBody>
          <a:bodyPr>
            <a:normAutofit lnSpcReduction="10000"/>
          </a:bodyPr>
          <a:lstStyle/>
          <a:p>
            <a:pPr lvl="0"/>
            <a:r>
              <a:rPr lang="en-AU" dirty="0"/>
              <a:t>1962-1965 called Vatican 2.</a:t>
            </a:r>
          </a:p>
          <a:p>
            <a:pPr lvl="0"/>
            <a:r>
              <a:rPr lang="en-AU" dirty="0"/>
              <a:t>Opened council by expressing his expectation that council would be chance to renew church and take steps forward in understanding church’s teaching and Catholic conscience.</a:t>
            </a:r>
          </a:p>
          <a:p>
            <a:pPr lvl="0"/>
            <a:r>
              <a:rPr lang="en-AU" dirty="0"/>
              <a:t>He wanted to bring renewal through his own actions:</a:t>
            </a:r>
          </a:p>
          <a:p>
            <a:pPr lvl="0"/>
            <a:r>
              <a:rPr lang="en-AU" dirty="0"/>
              <a:t>Urging reconciliation in world political crises</a:t>
            </a:r>
          </a:p>
          <a:p>
            <a:pPr lvl="0"/>
            <a:r>
              <a:rPr lang="en-AU" dirty="0"/>
              <a:t>Included many bishops and cardinals from developing countries</a:t>
            </a:r>
          </a:p>
          <a:p>
            <a:pPr lvl="0"/>
            <a:r>
              <a:rPr lang="en-AU" dirty="0"/>
              <a:t>Sought closer ties with Orthodox church</a:t>
            </a:r>
          </a:p>
          <a:p>
            <a:pPr lvl="0"/>
            <a:r>
              <a:rPr lang="en-AU" dirty="0"/>
              <a:t>Sent reps to World Council of churches</a:t>
            </a:r>
          </a:p>
          <a:p>
            <a:pPr lvl="0"/>
            <a:r>
              <a:rPr lang="en-AU" dirty="0"/>
              <a:t>Creating commission to revise canon law.</a:t>
            </a:r>
          </a:p>
          <a:p>
            <a:pPr marL="0" indent="0">
              <a:buNone/>
            </a:pPr>
            <a:endParaRPr lang="en-AU" dirty="0" smtClean="0"/>
          </a:p>
        </p:txBody>
      </p:sp>
    </p:spTree>
    <p:extLst>
      <p:ext uri="{BB962C8B-B14F-4D97-AF65-F5344CB8AC3E}">
        <p14:creationId xmlns:p14="http://schemas.microsoft.com/office/powerpoint/2010/main" val="2377509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Important Documents from Vatican II</a:t>
            </a:r>
            <a:endParaRPr lang="en-AU" dirty="0"/>
          </a:p>
        </p:txBody>
      </p:sp>
      <p:sp>
        <p:nvSpPr>
          <p:cNvPr id="3" name="Content Placeholder 2"/>
          <p:cNvSpPr>
            <a:spLocks noGrp="1"/>
          </p:cNvSpPr>
          <p:nvPr>
            <p:ph idx="1"/>
          </p:nvPr>
        </p:nvSpPr>
        <p:spPr>
          <a:xfrm>
            <a:off x="457200" y="1600200"/>
            <a:ext cx="8229600" cy="5141168"/>
          </a:xfrm>
        </p:spPr>
        <p:txBody>
          <a:bodyPr>
            <a:noAutofit/>
          </a:bodyPr>
          <a:lstStyle/>
          <a:p>
            <a:pPr marL="0" indent="0">
              <a:buNone/>
            </a:pPr>
            <a:r>
              <a:rPr lang="en-US" sz="1200" b="1" u="sng" dirty="0"/>
              <a:t>The Important Documents of Vatican II</a:t>
            </a:r>
            <a:r>
              <a:rPr lang="en-US" sz="1200" dirty="0"/>
              <a:t> </a:t>
            </a:r>
            <a:endParaRPr lang="en-AU" sz="1200" dirty="0"/>
          </a:p>
          <a:p>
            <a:pPr lvl="0"/>
            <a:r>
              <a:rPr lang="en-US" sz="1200" dirty="0"/>
              <a:t>The Second Vatican Council produced 16 Documents in all.</a:t>
            </a:r>
            <a:endParaRPr lang="en-AU" sz="1200" dirty="0"/>
          </a:p>
          <a:p>
            <a:r>
              <a:rPr lang="en-US" sz="1200" b="1" dirty="0"/>
              <a:t>4 Constitutions</a:t>
            </a:r>
            <a:r>
              <a:rPr lang="en-US" sz="1200" dirty="0"/>
              <a:t>: The most important are… </a:t>
            </a:r>
            <a:endParaRPr lang="en-AU" sz="1200" dirty="0"/>
          </a:p>
          <a:p>
            <a:pPr lvl="1"/>
            <a:r>
              <a:rPr lang="en-US" sz="1200" i="1" u="sng" dirty="0" err="1">
                <a:hlinkClick r:id="rId2"/>
              </a:rPr>
              <a:t>Gaudium</a:t>
            </a:r>
            <a:r>
              <a:rPr lang="en-US" sz="1200" i="1" u="sng" dirty="0">
                <a:hlinkClick r:id="rId2"/>
              </a:rPr>
              <a:t> et </a:t>
            </a:r>
            <a:r>
              <a:rPr lang="en-US" sz="1200" i="1" u="sng" dirty="0" err="1">
                <a:hlinkClick r:id="rId2"/>
              </a:rPr>
              <a:t>Spes</a:t>
            </a:r>
            <a:r>
              <a:rPr lang="en-US" sz="1200" dirty="0"/>
              <a:t> (Church in the Modern World) </a:t>
            </a:r>
            <a:endParaRPr lang="en-AU" sz="1200" dirty="0"/>
          </a:p>
          <a:p>
            <a:pPr lvl="1"/>
            <a:r>
              <a:rPr lang="en-US" sz="1200" i="1" u="sng" dirty="0">
                <a:hlinkClick r:id="rId3"/>
              </a:rPr>
              <a:t>Lumen </a:t>
            </a:r>
            <a:r>
              <a:rPr lang="en-US" sz="1200" i="1" u="sng" dirty="0" err="1">
                <a:hlinkClick r:id="rId3"/>
              </a:rPr>
              <a:t>Gentium</a:t>
            </a:r>
            <a:r>
              <a:rPr lang="en-US" sz="1200" dirty="0"/>
              <a:t> (The Church) </a:t>
            </a:r>
            <a:endParaRPr lang="en-AU" sz="1200" dirty="0"/>
          </a:p>
          <a:p>
            <a:pPr lvl="1"/>
            <a:r>
              <a:rPr lang="en-US" sz="1200" i="1" u="sng" dirty="0" err="1">
                <a:hlinkClick r:id="rId4"/>
              </a:rPr>
              <a:t>Sacrosanctum</a:t>
            </a:r>
            <a:r>
              <a:rPr lang="en-AU" sz="1200" i="1" u="sng" dirty="0">
                <a:hlinkClick r:id="rId4"/>
              </a:rPr>
              <a:t> </a:t>
            </a:r>
            <a:r>
              <a:rPr lang="en-US" sz="1200" i="1" u="sng" dirty="0" err="1">
                <a:hlinkClick r:id="rId4"/>
              </a:rPr>
              <a:t>Concilium</a:t>
            </a:r>
            <a:r>
              <a:rPr lang="en-US" sz="1200" dirty="0"/>
              <a:t> (Liturgy) </a:t>
            </a:r>
            <a:endParaRPr lang="en-AU" sz="1200" dirty="0"/>
          </a:p>
          <a:p>
            <a:r>
              <a:rPr lang="en-US" sz="1200" b="1" dirty="0"/>
              <a:t>9 decrees</a:t>
            </a:r>
            <a:r>
              <a:rPr lang="en-US" sz="1200" dirty="0"/>
              <a:t>: The most important are… </a:t>
            </a:r>
            <a:endParaRPr lang="en-AU" sz="1200" dirty="0"/>
          </a:p>
          <a:p>
            <a:pPr lvl="1"/>
            <a:r>
              <a:rPr lang="en-US" sz="1200" i="1" u="sng" dirty="0" err="1">
                <a:hlinkClick r:id="rId5"/>
              </a:rPr>
              <a:t>Apostolicam</a:t>
            </a:r>
            <a:r>
              <a:rPr lang="en-AU" sz="1200" i="1" u="sng" dirty="0">
                <a:hlinkClick r:id="rId5"/>
              </a:rPr>
              <a:t> </a:t>
            </a:r>
            <a:r>
              <a:rPr lang="en-US" sz="1200" i="1" u="sng" dirty="0" err="1">
                <a:hlinkClick r:id="rId5"/>
              </a:rPr>
              <a:t>Actuositatem</a:t>
            </a:r>
            <a:r>
              <a:rPr lang="en-US" sz="1200" dirty="0"/>
              <a:t> (Lay People) </a:t>
            </a:r>
            <a:endParaRPr lang="en-AU" sz="1200" dirty="0"/>
          </a:p>
          <a:p>
            <a:pPr lvl="1"/>
            <a:r>
              <a:rPr lang="en-US" sz="1200" i="1" u="sng" dirty="0" err="1">
                <a:hlinkClick r:id="rId6"/>
              </a:rPr>
              <a:t>Unitatis</a:t>
            </a:r>
            <a:r>
              <a:rPr lang="en-AU" sz="1200" i="1" u="sng" dirty="0">
                <a:hlinkClick r:id="rId6"/>
              </a:rPr>
              <a:t> </a:t>
            </a:r>
            <a:r>
              <a:rPr lang="en-US" sz="1200" i="1" u="sng" dirty="0" err="1">
                <a:hlinkClick r:id="rId6"/>
              </a:rPr>
              <a:t>Redintegratio</a:t>
            </a:r>
            <a:r>
              <a:rPr lang="en-US" sz="1200" dirty="0"/>
              <a:t> (Ecumenism) </a:t>
            </a:r>
            <a:endParaRPr lang="en-AU" sz="1200" dirty="0"/>
          </a:p>
          <a:p>
            <a:r>
              <a:rPr lang="en-US" sz="1200" b="1" dirty="0"/>
              <a:t>3</a:t>
            </a:r>
            <a:r>
              <a:rPr lang="en-US" sz="1200" dirty="0"/>
              <a:t> </a:t>
            </a:r>
            <a:r>
              <a:rPr lang="en-US" sz="1200" b="1" dirty="0"/>
              <a:t>declarations</a:t>
            </a:r>
            <a:r>
              <a:rPr lang="en-US" sz="1200" dirty="0"/>
              <a:t>: The most important are… </a:t>
            </a:r>
            <a:endParaRPr lang="en-AU" sz="1200" dirty="0"/>
          </a:p>
          <a:p>
            <a:pPr lvl="1"/>
            <a:r>
              <a:rPr lang="en-US" sz="1200" i="1" u="sng" dirty="0" err="1">
                <a:hlinkClick r:id="rId7"/>
              </a:rPr>
              <a:t>Dignitatis</a:t>
            </a:r>
            <a:r>
              <a:rPr lang="en-AU" sz="1200" i="1" u="sng" dirty="0">
                <a:hlinkClick r:id="rId7"/>
              </a:rPr>
              <a:t> </a:t>
            </a:r>
            <a:r>
              <a:rPr lang="en-US" sz="1200" i="1" u="sng" dirty="0" err="1">
                <a:hlinkClick r:id="rId7"/>
              </a:rPr>
              <a:t>Humanæ</a:t>
            </a:r>
            <a:r>
              <a:rPr lang="en-US" sz="1200" dirty="0"/>
              <a:t> (Religious Freedom) </a:t>
            </a:r>
            <a:endParaRPr lang="en-AU" sz="1200" dirty="0"/>
          </a:p>
          <a:p>
            <a:pPr lvl="1"/>
            <a:r>
              <a:rPr lang="en-US" sz="1200" i="1" u="sng" dirty="0">
                <a:hlinkClick r:id="rId8"/>
              </a:rPr>
              <a:t>Nostra </a:t>
            </a:r>
            <a:r>
              <a:rPr lang="en-US" sz="1200" i="1" u="sng" dirty="0" err="1">
                <a:hlinkClick r:id="rId8"/>
              </a:rPr>
              <a:t>Ætate</a:t>
            </a:r>
            <a:r>
              <a:rPr lang="en-US" sz="1200" dirty="0"/>
              <a:t> (Relations with Non-Christians) </a:t>
            </a:r>
            <a:endParaRPr lang="en-AU" sz="1200" dirty="0"/>
          </a:p>
          <a:p>
            <a:r>
              <a:rPr lang="en-AU" sz="1200" dirty="0"/>
              <a:t/>
            </a:r>
            <a:br>
              <a:rPr lang="en-AU" sz="1200" dirty="0"/>
            </a:br>
            <a:r>
              <a:rPr lang="en-AU" sz="1200" b="1" u="sng" dirty="0" err="1"/>
              <a:t>Gaudium</a:t>
            </a:r>
            <a:r>
              <a:rPr lang="en-AU" sz="1200" b="1" u="sng" dirty="0"/>
              <a:t> et </a:t>
            </a:r>
            <a:r>
              <a:rPr lang="en-AU" sz="1200" b="1" u="sng" dirty="0" err="1"/>
              <a:t>Spes</a:t>
            </a:r>
            <a:r>
              <a:rPr lang="en-AU" sz="1200" b="1" u="sng" dirty="0"/>
              <a:t>:</a:t>
            </a:r>
            <a:r>
              <a:rPr lang="en-AU" sz="1200" b="1" dirty="0"/>
              <a:t> </a:t>
            </a:r>
            <a:r>
              <a:rPr lang="en-AU" sz="1200" dirty="0"/>
              <a:t>“The joys and hopes, the </a:t>
            </a:r>
            <a:r>
              <a:rPr lang="en-AU" sz="1200" dirty="0" err="1"/>
              <a:t>griefs</a:t>
            </a:r>
            <a:r>
              <a:rPr lang="en-AU" sz="1200" dirty="0"/>
              <a:t> and the anxieties of people of this age, especially those who are poor or in any way afflicted, those too are the joys and hopes, the </a:t>
            </a:r>
            <a:r>
              <a:rPr lang="en-AU" sz="1200" dirty="0" err="1"/>
              <a:t>griefs</a:t>
            </a:r>
            <a:r>
              <a:rPr lang="en-AU" sz="1200" dirty="0"/>
              <a:t> and anxieties of the followers of Christ.”</a:t>
            </a:r>
            <a:r>
              <a:rPr lang="en-AU" sz="1200" b="1" dirty="0"/>
              <a:t>  (n.1)</a:t>
            </a:r>
            <a:endParaRPr lang="en-AU" sz="1200" dirty="0"/>
          </a:p>
          <a:p>
            <a:r>
              <a:rPr lang="en-AU" sz="1200" dirty="0"/>
              <a:t>“The Christian message does not inhibit men and women from building up the world, or make them disinterested in the welfare of their fellow human beings: on the contrary it obliges them more fully to do these very things.”</a:t>
            </a:r>
            <a:r>
              <a:rPr lang="en-AU" sz="1200" b="1" dirty="0"/>
              <a:t> (n.4)</a:t>
            </a:r>
            <a:endParaRPr lang="en-AU" sz="1200" dirty="0"/>
          </a:p>
          <a:p>
            <a:r>
              <a:rPr lang="en-AU" sz="1200" dirty="0"/>
              <a:t>“In every age, the church carries the responsibility of reading the signs of the times and of interpreting them in the light of the gospel”</a:t>
            </a:r>
            <a:r>
              <a:rPr lang="en-AU" sz="1200" b="1" dirty="0"/>
              <a:t> (n.4)</a:t>
            </a:r>
            <a:endParaRPr lang="en-AU" sz="1200" dirty="0"/>
          </a:p>
          <a:p>
            <a:r>
              <a:rPr lang="en-AU" sz="1200" b="1" u="sng" dirty="0" err="1"/>
              <a:t>Dignitatis</a:t>
            </a:r>
            <a:r>
              <a:rPr lang="en-AU" sz="1200" b="1" u="sng" dirty="0"/>
              <a:t> </a:t>
            </a:r>
            <a:r>
              <a:rPr lang="en-AU" sz="1200" b="1" u="sng" dirty="0" err="1"/>
              <a:t>Humanae</a:t>
            </a:r>
            <a:r>
              <a:rPr lang="en-AU" sz="1200" b="1" u="sng" dirty="0"/>
              <a:t>:</a:t>
            </a:r>
            <a:r>
              <a:rPr lang="en-AU" sz="1200" b="1" dirty="0"/>
              <a:t> </a:t>
            </a:r>
            <a:r>
              <a:rPr lang="en-AU" sz="1200" dirty="0"/>
              <a:t>“The Vatican Council declares that the human person has a right to religious freedom.”</a:t>
            </a:r>
            <a:r>
              <a:rPr lang="en-AU" sz="1200" b="1" dirty="0"/>
              <a:t> (n.2)</a:t>
            </a:r>
            <a:endParaRPr lang="en-AU" sz="1200" dirty="0"/>
          </a:p>
          <a:p>
            <a:r>
              <a:rPr lang="en-AU" sz="1200" b="1" u="sng" dirty="0" err="1"/>
              <a:t>Sacrosanctum</a:t>
            </a:r>
            <a:r>
              <a:rPr lang="en-AU" sz="1200" b="1" u="sng" dirty="0"/>
              <a:t> </a:t>
            </a:r>
            <a:r>
              <a:rPr lang="en-AU" sz="1200" b="1" u="sng" dirty="0" err="1"/>
              <a:t>Concilium</a:t>
            </a:r>
            <a:r>
              <a:rPr lang="en-AU" sz="1200" b="1" u="sng" dirty="0"/>
              <a:t>:</a:t>
            </a:r>
            <a:r>
              <a:rPr lang="en-AU" sz="1200" b="1" dirty="0"/>
              <a:t> </a:t>
            </a:r>
            <a:r>
              <a:rPr lang="en-AU" sz="1200" dirty="0"/>
              <a:t>“In the restoration and development of the sacred liturgy the full and active participation by all people is of paramount concern.”</a:t>
            </a:r>
            <a:r>
              <a:rPr lang="en-AU" sz="1200" b="1" dirty="0"/>
              <a:t> (n.14</a:t>
            </a:r>
            <a:r>
              <a:rPr lang="en-AU" sz="1200" b="1" dirty="0" smtClean="0"/>
              <a:t>)</a:t>
            </a:r>
            <a:endParaRPr lang="en-AU" sz="1200" dirty="0"/>
          </a:p>
        </p:txBody>
      </p:sp>
    </p:spTree>
    <p:extLst>
      <p:ext uri="{BB962C8B-B14F-4D97-AF65-F5344CB8AC3E}">
        <p14:creationId xmlns:p14="http://schemas.microsoft.com/office/powerpoint/2010/main" val="76370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a:t>
            </a:r>
            <a:r>
              <a:rPr lang="en-AU" dirty="0" smtClean="0"/>
              <a:t>Ethics: Ethical System</a:t>
            </a:r>
            <a:endParaRPr lang="en-AU" dirty="0"/>
          </a:p>
        </p:txBody>
      </p:sp>
      <p:sp>
        <p:nvSpPr>
          <p:cNvPr id="3" name="Content Placeholder 2"/>
          <p:cNvSpPr>
            <a:spLocks noGrp="1"/>
          </p:cNvSpPr>
          <p:nvPr>
            <p:ph idx="1"/>
          </p:nvPr>
        </p:nvSpPr>
        <p:spPr/>
        <p:txBody>
          <a:bodyPr>
            <a:normAutofit fontScale="85000" lnSpcReduction="20000"/>
          </a:bodyPr>
          <a:lstStyle/>
          <a:p>
            <a:pPr marL="0" indent="0">
              <a:buNone/>
            </a:pPr>
            <a:r>
              <a:rPr lang="en-AU" b="1" dirty="0" smtClean="0"/>
              <a:t>Always </a:t>
            </a:r>
            <a:r>
              <a:rPr lang="en-AU" b="1" dirty="0" smtClean="0"/>
              <a:t>Remember, you </a:t>
            </a:r>
            <a:r>
              <a:rPr lang="en-AU" b="1" dirty="0" smtClean="0"/>
              <a:t>MUST show an understanding of the Ethical System </a:t>
            </a:r>
            <a:r>
              <a:rPr lang="en-AU" b="1" dirty="0" smtClean="0"/>
              <a:t>(i.e. sources of ethical teachings:</a:t>
            </a:r>
            <a:endParaRPr lang="en-AU" b="1" dirty="0"/>
          </a:p>
          <a:p>
            <a:pPr marL="0" indent="0">
              <a:buNone/>
            </a:pPr>
            <a:r>
              <a:rPr lang="en-AU" dirty="0" smtClean="0">
                <a:solidFill>
                  <a:srgbClr val="FF0000"/>
                </a:solidFill>
              </a:rPr>
              <a:t>Sacred Text</a:t>
            </a:r>
          </a:p>
          <a:p>
            <a:r>
              <a:rPr lang="en-AU" dirty="0" smtClean="0"/>
              <a:t>Bible for all denominations</a:t>
            </a:r>
          </a:p>
          <a:p>
            <a:pPr marL="0" indent="0">
              <a:buNone/>
            </a:pPr>
            <a:r>
              <a:rPr lang="en-AU" dirty="0" smtClean="0">
                <a:solidFill>
                  <a:srgbClr val="FF0000"/>
                </a:solidFill>
              </a:rPr>
              <a:t>Principal Beliefs</a:t>
            </a:r>
          </a:p>
          <a:p>
            <a:r>
              <a:rPr lang="en-AU" dirty="0" smtClean="0"/>
              <a:t>Common for all denominations</a:t>
            </a:r>
          </a:p>
          <a:p>
            <a:pPr marL="0" indent="0">
              <a:buNone/>
            </a:pPr>
            <a:r>
              <a:rPr lang="en-AU" dirty="0" smtClean="0">
                <a:solidFill>
                  <a:srgbClr val="FF0000"/>
                </a:solidFill>
              </a:rPr>
              <a:t>Teaching Authority</a:t>
            </a:r>
          </a:p>
          <a:p>
            <a:r>
              <a:rPr lang="en-AU" dirty="0" smtClean="0"/>
              <a:t>Catholic: Holy See (Pope, bishops, </a:t>
            </a:r>
            <a:r>
              <a:rPr lang="en-AU" dirty="0" err="1" smtClean="0"/>
              <a:t>etc</a:t>
            </a:r>
            <a:r>
              <a:rPr lang="en-AU" dirty="0" smtClean="0"/>
              <a:t>)</a:t>
            </a:r>
          </a:p>
          <a:p>
            <a:r>
              <a:rPr lang="en-AU" dirty="0" smtClean="0"/>
              <a:t>Anglican: Monarch, Archbishop of Canterbury, </a:t>
            </a:r>
            <a:r>
              <a:rPr lang="en-AU" dirty="0" err="1" smtClean="0"/>
              <a:t>etc</a:t>
            </a:r>
            <a:endParaRPr lang="en-AU" dirty="0"/>
          </a:p>
          <a:p>
            <a:r>
              <a:rPr lang="en-AU" dirty="0" smtClean="0"/>
              <a:t>Orthodox: Patriarch, bishops, </a:t>
            </a:r>
            <a:r>
              <a:rPr lang="en-AU" dirty="0" err="1" smtClean="0"/>
              <a:t>etc</a:t>
            </a:r>
            <a:endParaRPr lang="en-AU" dirty="0" smtClean="0"/>
          </a:p>
          <a:p>
            <a:pPr marL="0" indent="0">
              <a:buNone/>
            </a:pPr>
            <a:r>
              <a:rPr lang="en-AU" dirty="0" smtClean="0">
                <a:solidFill>
                  <a:srgbClr val="FF0000"/>
                </a:solidFill>
              </a:rPr>
              <a:t>Lived Experience</a:t>
            </a:r>
          </a:p>
          <a:p>
            <a:r>
              <a:rPr lang="en-AU" dirty="0" smtClean="0"/>
              <a:t>Catholic: Natural Law, Holy Tradition</a:t>
            </a:r>
          </a:p>
          <a:p>
            <a:r>
              <a:rPr lang="en-AU" dirty="0" smtClean="0"/>
              <a:t>Anglican: Situation Ethics</a:t>
            </a:r>
          </a:p>
          <a:p>
            <a:r>
              <a:rPr lang="en-AU" dirty="0" smtClean="0"/>
              <a:t>Orthodox: Holy Tradition</a:t>
            </a:r>
          </a:p>
          <a:p>
            <a:pPr marL="0" indent="0">
              <a:buNone/>
            </a:pPr>
            <a:r>
              <a:rPr lang="en-AU" dirty="0" smtClean="0">
                <a:solidFill>
                  <a:srgbClr val="FF0000"/>
                </a:solidFill>
              </a:rPr>
              <a:t>Conscience</a:t>
            </a:r>
          </a:p>
          <a:p>
            <a:r>
              <a:rPr lang="en-AU" dirty="0" smtClean="0"/>
              <a:t>Must be informed through prayer, scripture, discernment</a:t>
            </a:r>
          </a:p>
        </p:txBody>
      </p:sp>
    </p:spTree>
    <p:extLst>
      <p:ext uri="{BB962C8B-B14F-4D97-AF65-F5344CB8AC3E}">
        <p14:creationId xmlns:p14="http://schemas.microsoft.com/office/powerpoint/2010/main" val="1821973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a:t>
            </a:r>
            <a:r>
              <a:rPr lang="en-AU" dirty="0" smtClean="0"/>
              <a:t>Ethics: Core teachings</a:t>
            </a:r>
            <a:endParaRPr lang="en-AU"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AU" dirty="0" smtClean="0"/>
              <a:t>Fundamental to all Christian teachings is Jesus’ commandment to love, as he showed love</a:t>
            </a:r>
            <a:endParaRPr lang="en-AU" dirty="0"/>
          </a:p>
          <a:p>
            <a:pPr marL="0" indent="0">
              <a:buNone/>
            </a:pPr>
            <a:r>
              <a:rPr lang="en-AU" dirty="0" smtClean="0">
                <a:solidFill>
                  <a:srgbClr val="FF0000"/>
                </a:solidFill>
              </a:rPr>
              <a:t>The central belief and ideal in Christianity is seen through the selfless love and sacrifice of Jesus’ death (and subsequent resurrection). This is known as AGAPE</a:t>
            </a:r>
            <a:r>
              <a:rPr lang="en-AU" dirty="0" smtClean="0"/>
              <a:t>.</a:t>
            </a:r>
          </a:p>
          <a:p>
            <a:pPr marL="0" indent="0">
              <a:buNone/>
            </a:pPr>
            <a:endParaRPr lang="en-AU" dirty="0"/>
          </a:p>
          <a:p>
            <a:pPr marL="0" indent="0">
              <a:buNone/>
            </a:pPr>
            <a:r>
              <a:rPr lang="en-AU" dirty="0" smtClean="0"/>
              <a:t>SO, core ethical teachings in Christianity that should be applied to all teachings on sexual ethics include:</a:t>
            </a:r>
          </a:p>
          <a:p>
            <a:r>
              <a:rPr lang="en-AU" dirty="0" smtClean="0"/>
              <a:t>Agape (selfless love)</a:t>
            </a:r>
          </a:p>
          <a:p>
            <a:r>
              <a:rPr lang="en-AU" dirty="0" smtClean="0"/>
              <a:t>Justice (ensuring right relationships)</a:t>
            </a:r>
          </a:p>
          <a:p>
            <a:r>
              <a:rPr lang="en-AU" dirty="0" smtClean="0"/>
              <a:t>Non-violence (in actions, words and thoughts)</a:t>
            </a:r>
          </a:p>
          <a:p>
            <a:r>
              <a:rPr lang="en-AU" dirty="0" smtClean="0"/>
              <a:t>Human dignity (which must be upheld and maintained)</a:t>
            </a:r>
          </a:p>
          <a:p>
            <a:r>
              <a:rPr lang="en-AU" dirty="0" err="1" smtClean="0"/>
              <a:t>etc</a:t>
            </a:r>
            <a:endParaRPr lang="en-AU" dirty="0" smtClean="0"/>
          </a:p>
          <a:p>
            <a:pPr marL="0" indent="0">
              <a:buNone/>
            </a:pPr>
            <a:endParaRPr lang="en-AU" dirty="0" smtClean="0"/>
          </a:p>
        </p:txBody>
      </p:sp>
    </p:spTree>
    <p:extLst>
      <p:ext uri="{BB962C8B-B14F-4D97-AF65-F5344CB8AC3E}">
        <p14:creationId xmlns:p14="http://schemas.microsoft.com/office/powerpoint/2010/main" val="3553765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Sexual Ethics</a:t>
            </a:r>
            <a:endParaRPr lang="en-AU" dirty="0"/>
          </a:p>
        </p:txBody>
      </p:sp>
      <p:sp>
        <p:nvSpPr>
          <p:cNvPr id="3" name="Content Placeholder 2"/>
          <p:cNvSpPr>
            <a:spLocks noGrp="1"/>
          </p:cNvSpPr>
          <p:nvPr>
            <p:ph idx="1"/>
          </p:nvPr>
        </p:nvSpPr>
        <p:spPr/>
        <p:txBody>
          <a:bodyPr/>
          <a:lstStyle/>
          <a:p>
            <a:pPr marL="0" indent="0">
              <a:buNone/>
            </a:pPr>
            <a:r>
              <a:rPr lang="en-AU" dirty="0" smtClean="0"/>
              <a:t>Three examples we can focus on:</a:t>
            </a:r>
          </a:p>
          <a:p>
            <a:r>
              <a:rPr lang="en-AU" dirty="0" smtClean="0"/>
              <a:t>Contraception</a:t>
            </a:r>
            <a:endParaRPr lang="en-AU" dirty="0" smtClean="0"/>
          </a:p>
          <a:p>
            <a:r>
              <a:rPr lang="en-AU" dirty="0" smtClean="0"/>
              <a:t>Homosexuality</a:t>
            </a:r>
          </a:p>
          <a:p>
            <a:r>
              <a:rPr lang="en-AU" dirty="0" smtClean="0"/>
              <a:t>Sex outside of marriage</a:t>
            </a:r>
          </a:p>
          <a:p>
            <a:endParaRPr lang="en-AU" dirty="0"/>
          </a:p>
          <a:p>
            <a:r>
              <a:rPr lang="en-AU" dirty="0" smtClean="0"/>
              <a:t>Are there any differences amongst </a:t>
            </a:r>
            <a:r>
              <a:rPr lang="en-AU" dirty="0" smtClean="0"/>
              <a:t>Christian denominations/variants</a:t>
            </a:r>
            <a:r>
              <a:rPr lang="en-AU" dirty="0" smtClean="0"/>
              <a:t>?</a:t>
            </a:r>
          </a:p>
          <a:p>
            <a:endParaRPr lang="en-AU" dirty="0"/>
          </a:p>
        </p:txBody>
      </p:sp>
    </p:spTree>
    <p:extLst>
      <p:ext uri="{BB962C8B-B14F-4D97-AF65-F5344CB8AC3E}">
        <p14:creationId xmlns:p14="http://schemas.microsoft.com/office/powerpoint/2010/main" val="1505765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357337942"/>
              </p:ext>
            </p:extLst>
          </p:nvPr>
        </p:nvGraphicFramePr>
        <p:xfrm>
          <a:off x="179512" y="404664"/>
          <a:ext cx="8712968" cy="6264696"/>
        </p:xfrm>
        <a:graphic>
          <a:graphicData uri="http://schemas.openxmlformats.org/drawingml/2006/table">
            <a:tbl>
              <a:tblPr firstRow="1" firstCol="1" bandRow="1">
                <a:tableStyleId>{5C22544A-7EE6-4342-B048-85BDC9FD1C3A}</a:tableStyleId>
              </a:tblPr>
              <a:tblGrid>
                <a:gridCol w="1172522"/>
                <a:gridCol w="2537758"/>
                <a:gridCol w="2699659"/>
                <a:gridCol w="2303029"/>
              </a:tblGrid>
              <a:tr h="401947">
                <a:tc>
                  <a:txBody>
                    <a:bodyPr/>
                    <a:lstStyle/>
                    <a:p>
                      <a:pPr>
                        <a:lnSpc>
                          <a:spcPct val="115000"/>
                        </a:lnSpc>
                        <a:spcAft>
                          <a:spcPts val="0"/>
                        </a:spcAft>
                      </a:pPr>
                      <a:r>
                        <a:rPr lang="en-AU" sz="1000">
                          <a:effectLst/>
                        </a:rPr>
                        <a:t> </a:t>
                      </a:r>
                      <a:endParaRPr lang="en-AU" sz="900">
                        <a:effectLst/>
                        <a:latin typeface="Calibri"/>
                        <a:ea typeface="MS Mincho"/>
                        <a:cs typeface="Times New Roman"/>
                      </a:endParaRPr>
                    </a:p>
                  </a:txBody>
                  <a:tcPr marL="53604" marR="53604" marT="0" marB="0"/>
                </a:tc>
                <a:tc>
                  <a:txBody>
                    <a:bodyPr/>
                    <a:lstStyle/>
                    <a:p>
                      <a:pPr>
                        <a:lnSpc>
                          <a:spcPct val="115000"/>
                        </a:lnSpc>
                        <a:spcAft>
                          <a:spcPts val="0"/>
                        </a:spcAft>
                      </a:pPr>
                      <a:r>
                        <a:rPr lang="en-AU" sz="1000">
                          <a:effectLst/>
                        </a:rPr>
                        <a:t>Teaching on sexual ethics </a:t>
                      </a:r>
                      <a:endParaRPr lang="en-AU" sz="900">
                        <a:effectLst/>
                      </a:endParaRPr>
                    </a:p>
                    <a:p>
                      <a:pPr>
                        <a:lnSpc>
                          <a:spcPct val="115000"/>
                        </a:lnSpc>
                        <a:spcAft>
                          <a:spcPts val="0"/>
                        </a:spcAft>
                      </a:pPr>
                      <a:r>
                        <a:rPr lang="en-AU" sz="1000">
                          <a:effectLst/>
                        </a:rPr>
                        <a:t>(incl Variants)</a:t>
                      </a:r>
                      <a:endParaRPr lang="en-AU" sz="900">
                        <a:effectLst/>
                        <a:latin typeface="Calibri"/>
                        <a:ea typeface="MS Mincho"/>
                        <a:cs typeface="Times New Roman"/>
                      </a:endParaRPr>
                    </a:p>
                  </a:txBody>
                  <a:tcPr marL="53604" marR="53604" marT="0" marB="0"/>
                </a:tc>
                <a:tc>
                  <a:txBody>
                    <a:bodyPr/>
                    <a:lstStyle/>
                    <a:p>
                      <a:pPr>
                        <a:lnSpc>
                          <a:spcPct val="115000"/>
                        </a:lnSpc>
                        <a:spcAft>
                          <a:spcPts val="0"/>
                        </a:spcAft>
                      </a:pPr>
                      <a:r>
                        <a:rPr lang="en-AU" sz="1000">
                          <a:effectLst/>
                        </a:rPr>
                        <a:t>Link to Core Ethical Teaching AND Lived Experience</a:t>
                      </a:r>
                      <a:endParaRPr lang="en-AU" sz="900">
                        <a:effectLst/>
                        <a:latin typeface="Calibri"/>
                        <a:ea typeface="MS Mincho"/>
                        <a:cs typeface="Times New Roman"/>
                      </a:endParaRPr>
                    </a:p>
                  </a:txBody>
                  <a:tcPr marL="53604" marR="53604" marT="0" marB="0"/>
                </a:tc>
                <a:tc>
                  <a:txBody>
                    <a:bodyPr/>
                    <a:lstStyle/>
                    <a:p>
                      <a:pPr>
                        <a:lnSpc>
                          <a:spcPct val="115000"/>
                        </a:lnSpc>
                        <a:spcAft>
                          <a:spcPts val="0"/>
                        </a:spcAft>
                      </a:pPr>
                      <a:r>
                        <a:rPr lang="en-AU" sz="1000">
                          <a:effectLst/>
                        </a:rPr>
                        <a:t>Quotes (incl Sources)</a:t>
                      </a:r>
                      <a:endParaRPr lang="en-AU" sz="900">
                        <a:effectLst/>
                        <a:latin typeface="Calibri"/>
                        <a:ea typeface="MS Mincho"/>
                        <a:cs typeface="Times New Roman"/>
                      </a:endParaRPr>
                    </a:p>
                  </a:txBody>
                  <a:tcPr marL="53604" marR="53604" marT="0" marB="0"/>
                </a:tc>
              </a:tr>
              <a:tr h="5862749">
                <a:tc>
                  <a:txBody>
                    <a:bodyPr/>
                    <a:lstStyle/>
                    <a:p>
                      <a:pPr>
                        <a:lnSpc>
                          <a:spcPct val="115000"/>
                        </a:lnSpc>
                        <a:spcAft>
                          <a:spcPts val="0"/>
                        </a:spcAft>
                      </a:pPr>
                      <a:r>
                        <a:rPr lang="en-AU" sz="900">
                          <a:effectLst/>
                        </a:rPr>
                        <a:t>Homosexuality</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endParaRPr lang="en-AU" sz="900">
                        <a:effectLst/>
                        <a:latin typeface="Calibri"/>
                        <a:ea typeface="MS Mincho"/>
                        <a:cs typeface="Times New Roman"/>
                      </a:endParaRPr>
                    </a:p>
                  </a:txBody>
                  <a:tcPr marL="53604" marR="53604" marT="0" marB="0"/>
                </a:tc>
                <a:tc>
                  <a:txBody>
                    <a:bodyPr/>
                    <a:lstStyle/>
                    <a:p>
                      <a:pPr>
                        <a:lnSpc>
                          <a:spcPct val="115000"/>
                        </a:lnSpc>
                        <a:spcAft>
                          <a:spcPts val="0"/>
                        </a:spcAft>
                      </a:pPr>
                      <a:r>
                        <a:rPr lang="en-AU" sz="900">
                          <a:effectLst/>
                        </a:rPr>
                        <a:t>Catholic – We must treat homosexual people with respect and compassion. Homosexual acts (sexual acts) are not acceptable. However, human dignity must be upheld</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Anglican – Scripture upholds that faithfulness in marriage between a man and a woman in a lifelong union</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Orthodox – Condemnation of homosexual relationships; distortion of God’s </a:t>
                      </a:r>
                      <a:endParaRPr lang="en-AU" sz="900">
                        <a:effectLst/>
                        <a:latin typeface="Calibri"/>
                        <a:ea typeface="MS Mincho"/>
                        <a:cs typeface="Times New Roman"/>
                      </a:endParaRPr>
                    </a:p>
                  </a:txBody>
                  <a:tcPr marL="53604" marR="53604" marT="0" marB="0"/>
                </a:tc>
                <a:tc>
                  <a:txBody>
                    <a:bodyPr/>
                    <a:lstStyle/>
                    <a:p>
                      <a:pPr>
                        <a:lnSpc>
                          <a:spcPct val="115000"/>
                        </a:lnSpc>
                        <a:spcAft>
                          <a:spcPts val="0"/>
                        </a:spcAft>
                      </a:pPr>
                      <a:r>
                        <a:rPr lang="en-AU" sz="900">
                          <a:effectLst/>
                        </a:rPr>
                        <a:t>Human dignity, justice (the way we relate to each other)</a:t>
                      </a:r>
                    </a:p>
                    <a:p>
                      <a:pPr>
                        <a:lnSpc>
                          <a:spcPct val="115000"/>
                        </a:lnSpc>
                        <a:spcAft>
                          <a:spcPts val="0"/>
                        </a:spcAft>
                      </a:pPr>
                      <a:r>
                        <a:rPr lang="en-AU" sz="900">
                          <a:effectLst/>
                        </a:rPr>
                        <a:t>Natural Law – sexual activity must be open to creation of life</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Beliefs in Revelation (Bible) as primary source of ethical teachings</a:t>
                      </a:r>
                    </a:p>
                    <a:p>
                      <a:pPr>
                        <a:lnSpc>
                          <a:spcPct val="115000"/>
                        </a:lnSpc>
                        <a:spcAft>
                          <a:spcPts val="0"/>
                        </a:spcAft>
                      </a:pPr>
                      <a:r>
                        <a:rPr lang="en-AU" sz="900">
                          <a:effectLst/>
                        </a:rPr>
                        <a:t>Situation ethics – each circumstance is different</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Divine Tradition, human dignity, justice, agape</a:t>
                      </a:r>
                      <a:endParaRPr lang="en-AU" sz="900">
                        <a:effectLst/>
                        <a:latin typeface="Calibri"/>
                        <a:ea typeface="MS Mincho"/>
                        <a:cs typeface="Times New Roman"/>
                      </a:endParaRPr>
                    </a:p>
                  </a:txBody>
                  <a:tcPr marL="53604" marR="53604" marT="0" marB="0"/>
                </a:tc>
                <a:tc>
                  <a:txBody>
                    <a:bodyPr/>
                    <a:lstStyle/>
                    <a:p>
                      <a:pPr>
                        <a:lnSpc>
                          <a:spcPct val="115000"/>
                        </a:lnSpc>
                        <a:spcAft>
                          <a:spcPts val="0"/>
                        </a:spcAft>
                      </a:pPr>
                      <a:r>
                        <a:rPr lang="en-AU" sz="900" dirty="0">
                          <a:effectLst/>
                        </a:rPr>
                        <a:t>- “This inclination, which is objectively disordered, constitutes for most of them a trial. They must be accepted with respect, compassion and sensitivity” (CCC 2357-9 – Catechism of the Catholic Church, paragraphs 2357-9)</a:t>
                      </a:r>
                    </a:p>
                    <a:p>
                      <a:pPr>
                        <a:lnSpc>
                          <a:spcPct val="115000"/>
                        </a:lnSpc>
                        <a:spcAft>
                          <a:spcPts val="0"/>
                        </a:spcAft>
                      </a:pPr>
                      <a:r>
                        <a:rPr lang="en-AU" sz="900" dirty="0">
                          <a:effectLst/>
                        </a:rPr>
                        <a:t>- “If a person is gay and seeks the Lord and is of good will, who am I to judge him?” (Pope Francis 2013)</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“Preference for stable, same-sex marriage for laity but not clergy”</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"The Orthodox Church believes that homosexuality should be treated by religion as a sinful failure.... In full confidentiality the Orthodox Church cares and provides pastorally for homosexuals in the belief that no sinner who has failed himself and God should be allowed to deteriorate morally and spiritually."  (GOAA – Greek Orthodox Archdiocese of America)</a:t>
                      </a:r>
                    </a:p>
                    <a:p>
                      <a:pPr>
                        <a:lnSpc>
                          <a:spcPct val="115000"/>
                        </a:lnSpc>
                        <a:spcAft>
                          <a:spcPts val="0"/>
                        </a:spcAft>
                      </a:pPr>
                      <a:r>
                        <a:rPr lang="en-AU" sz="900" dirty="0">
                          <a:effectLst/>
                        </a:rPr>
                        <a:t> </a:t>
                      </a:r>
                    </a:p>
                    <a:p>
                      <a:pPr>
                        <a:lnSpc>
                          <a:spcPct val="115000"/>
                        </a:lnSpc>
                        <a:spcAft>
                          <a:spcPts val="0"/>
                        </a:spcAft>
                      </a:pPr>
                      <a:r>
                        <a:rPr lang="en-AU" sz="900" dirty="0">
                          <a:effectLst/>
                        </a:rPr>
                        <a:t>USED BY ALL:</a:t>
                      </a:r>
                    </a:p>
                    <a:p>
                      <a:pPr>
                        <a:lnSpc>
                          <a:spcPct val="115000"/>
                        </a:lnSpc>
                        <a:spcAft>
                          <a:spcPts val="0"/>
                        </a:spcAft>
                      </a:pPr>
                      <a:r>
                        <a:rPr lang="en-AU" sz="900" dirty="0">
                          <a:effectLst/>
                        </a:rPr>
                        <a:t>“Do unto others as you would have them do unto you” (Mt 7:12)</a:t>
                      </a:r>
                    </a:p>
                    <a:p>
                      <a:pPr>
                        <a:lnSpc>
                          <a:spcPct val="115000"/>
                        </a:lnSpc>
                        <a:spcAft>
                          <a:spcPts val="0"/>
                        </a:spcAft>
                      </a:pPr>
                      <a:r>
                        <a:rPr lang="en-AU" sz="900" dirty="0">
                          <a:effectLst/>
                        </a:rPr>
                        <a:t> </a:t>
                      </a:r>
                      <a:endParaRPr lang="en-AU" sz="900" dirty="0">
                        <a:effectLst/>
                        <a:latin typeface="Calibri"/>
                        <a:ea typeface="MS Mincho"/>
                        <a:cs typeface="Times New Roman"/>
                      </a:endParaRPr>
                    </a:p>
                  </a:txBody>
                  <a:tcPr marL="53604" marR="53604" marT="0" marB="0"/>
                </a:tc>
              </a:tr>
            </a:tbl>
          </a:graphicData>
        </a:graphic>
      </p:graphicFrame>
    </p:spTree>
    <p:extLst>
      <p:ext uri="{BB962C8B-B14F-4D97-AF65-F5344CB8AC3E}">
        <p14:creationId xmlns:p14="http://schemas.microsoft.com/office/powerpoint/2010/main" val="313803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42078569"/>
              </p:ext>
            </p:extLst>
          </p:nvPr>
        </p:nvGraphicFramePr>
        <p:xfrm>
          <a:off x="107504" y="692696"/>
          <a:ext cx="8856984" cy="5604379"/>
        </p:xfrm>
        <a:graphic>
          <a:graphicData uri="http://schemas.openxmlformats.org/drawingml/2006/table">
            <a:tbl>
              <a:tblPr firstRow="1" firstCol="1" bandRow="1">
                <a:tableStyleId>{5C22544A-7EE6-4342-B048-85BDC9FD1C3A}</a:tableStyleId>
              </a:tblPr>
              <a:tblGrid>
                <a:gridCol w="1191903"/>
                <a:gridCol w="2579703"/>
                <a:gridCol w="2744282"/>
                <a:gridCol w="2341096"/>
              </a:tblGrid>
              <a:tr h="339573">
                <a:tc>
                  <a:txBody>
                    <a:bodyPr/>
                    <a:lstStyle/>
                    <a:p>
                      <a:pPr>
                        <a:lnSpc>
                          <a:spcPct val="115000"/>
                        </a:lnSpc>
                        <a:spcAft>
                          <a:spcPts val="0"/>
                        </a:spcAft>
                      </a:pPr>
                      <a:r>
                        <a:rPr lang="en-AU" sz="900">
                          <a:effectLst/>
                        </a:rPr>
                        <a:t> </a:t>
                      </a:r>
                      <a:endParaRPr lang="en-AU" sz="900">
                        <a:effectLst/>
                        <a:latin typeface="Calibri"/>
                        <a:ea typeface="MS Mincho"/>
                        <a:cs typeface="Times New Roman"/>
                      </a:endParaRPr>
                    </a:p>
                  </a:txBody>
                  <a:tcPr marL="53098" marR="53098" marT="0" marB="0"/>
                </a:tc>
                <a:tc>
                  <a:txBody>
                    <a:bodyPr/>
                    <a:lstStyle/>
                    <a:p>
                      <a:pPr>
                        <a:lnSpc>
                          <a:spcPct val="115000"/>
                        </a:lnSpc>
                        <a:spcAft>
                          <a:spcPts val="0"/>
                        </a:spcAft>
                      </a:pPr>
                      <a:r>
                        <a:rPr lang="en-AU" sz="900">
                          <a:effectLst/>
                        </a:rPr>
                        <a:t>Teaching on sexual ethics </a:t>
                      </a:r>
                    </a:p>
                    <a:p>
                      <a:pPr>
                        <a:lnSpc>
                          <a:spcPct val="115000"/>
                        </a:lnSpc>
                        <a:spcAft>
                          <a:spcPts val="0"/>
                        </a:spcAft>
                      </a:pPr>
                      <a:r>
                        <a:rPr lang="en-AU" sz="900">
                          <a:effectLst/>
                        </a:rPr>
                        <a:t>(incl Variants)</a:t>
                      </a:r>
                      <a:endParaRPr lang="en-AU" sz="900">
                        <a:effectLst/>
                        <a:latin typeface="Calibri"/>
                        <a:ea typeface="MS Mincho"/>
                        <a:cs typeface="Times New Roman"/>
                      </a:endParaRPr>
                    </a:p>
                  </a:txBody>
                  <a:tcPr marL="53098" marR="53098" marT="0" marB="0"/>
                </a:tc>
                <a:tc>
                  <a:txBody>
                    <a:bodyPr/>
                    <a:lstStyle/>
                    <a:p>
                      <a:pPr>
                        <a:lnSpc>
                          <a:spcPct val="115000"/>
                        </a:lnSpc>
                        <a:spcAft>
                          <a:spcPts val="0"/>
                        </a:spcAft>
                      </a:pPr>
                      <a:r>
                        <a:rPr lang="en-AU" sz="900">
                          <a:effectLst/>
                        </a:rPr>
                        <a:t>Link to Core Ethical Teaching AND Lived Experience</a:t>
                      </a:r>
                      <a:endParaRPr lang="en-AU" sz="900">
                        <a:effectLst/>
                        <a:latin typeface="Calibri"/>
                        <a:ea typeface="MS Mincho"/>
                        <a:cs typeface="Times New Roman"/>
                      </a:endParaRPr>
                    </a:p>
                  </a:txBody>
                  <a:tcPr marL="53098" marR="53098" marT="0" marB="0"/>
                </a:tc>
                <a:tc>
                  <a:txBody>
                    <a:bodyPr/>
                    <a:lstStyle/>
                    <a:p>
                      <a:pPr>
                        <a:lnSpc>
                          <a:spcPct val="115000"/>
                        </a:lnSpc>
                        <a:spcAft>
                          <a:spcPts val="0"/>
                        </a:spcAft>
                      </a:pPr>
                      <a:r>
                        <a:rPr lang="en-AU" sz="900">
                          <a:effectLst/>
                        </a:rPr>
                        <a:t>Quotes (incl Sources)</a:t>
                      </a:r>
                      <a:endParaRPr lang="en-AU" sz="900">
                        <a:effectLst/>
                        <a:latin typeface="Calibri"/>
                        <a:ea typeface="MS Mincho"/>
                        <a:cs typeface="Times New Roman"/>
                      </a:endParaRPr>
                    </a:p>
                  </a:txBody>
                  <a:tcPr marL="53098" marR="53098" marT="0" marB="0"/>
                </a:tc>
              </a:tr>
              <a:tr h="4196931">
                <a:tc>
                  <a:txBody>
                    <a:bodyPr/>
                    <a:lstStyle/>
                    <a:p>
                      <a:pPr>
                        <a:lnSpc>
                          <a:spcPct val="115000"/>
                        </a:lnSpc>
                        <a:spcAft>
                          <a:spcPts val="0"/>
                        </a:spcAft>
                      </a:pPr>
                      <a:r>
                        <a:rPr lang="en-AU" sz="900">
                          <a:effectLst/>
                        </a:rPr>
                        <a:t>Contraception</a:t>
                      </a:r>
                    </a:p>
                    <a:p>
                      <a:pPr>
                        <a:lnSpc>
                          <a:spcPct val="115000"/>
                        </a:lnSpc>
                        <a:spcAft>
                          <a:spcPts val="0"/>
                        </a:spcAft>
                      </a:pPr>
                      <a:r>
                        <a:rPr lang="en-AU" sz="900">
                          <a:effectLst/>
                        </a:rPr>
                        <a:t> </a:t>
                      </a:r>
                    </a:p>
                    <a:p>
                      <a:pPr>
                        <a:lnSpc>
                          <a:spcPct val="115000"/>
                        </a:lnSpc>
                        <a:spcAft>
                          <a:spcPts val="0"/>
                        </a:spcAft>
                      </a:pPr>
                      <a:r>
                        <a:rPr lang="en-AU" sz="900">
                          <a:effectLst/>
                        </a:rPr>
                        <a:t> </a:t>
                      </a:r>
                      <a:endParaRPr lang="en-AU" sz="900">
                        <a:effectLst/>
                        <a:latin typeface="Calibri"/>
                        <a:ea typeface="MS Mincho"/>
                        <a:cs typeface="Times New Roman"/>
                      </a:endParaRPr>
                    </a:p>
                  </a:txBody>
                  <a:tcPr marL="53098" marR="53098" marT="0" marB="0"/>
                </a:tc>
                <a:tc>
                  <a:txBody>
                    <a:bodyPr/>
                    <a:lstStyle/>
                    <a:p>
                      <a:pPr>
                        <a:lnSpc>
                          <a:spcPct val="115000"/>
                        </a:lnSpc>
                        <a:spcAft>
                          <a:spcPts val="0"/>
                        </a:spcAft>
                      </a:pPr>
                      <a:r>
                        <a:rPr lang="en-AU" sz="900">
                          <a:effectLst/>
                        </a:rPr>
                        <a:t>Catholic – All forms of artificial contraception are opposed. Natural methods (e.g. Billings/natural cycle) are allowed</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 </a:t>
                      </a:r>
                    </a:p>
                    <a:p>
                      <a:pPr>
                        <a:lnSpc>
                          <a:spcPct val="115000"/>
                        </a:lnSpc>
                        <a:spcAft>
                          <a:spcPts val="0"/>
                        </a:spcAft>
                      </a:pPr>
                      <a:r>
                        <a:rPr lang="en-AU" sz="900">
                          <a:effectLst/>
                        </a:rPr>
                        <a:t>Orthodox – Contraception should be used with the consent of spiritual Fathers (clergy) and should not exclude children in marriage. DIFFERENT OPINIONS/VIEWS amongst</a:t>
                      </a:r>
                    </a:p>
                    <a:p>
                      <a:pPr>
                        <a:lnSpc>
                          <a:spcPct val="115000"/>
                        </a:lnSpc>
                        <a:spcAft>
                          <a:spcPts val="0"/>
                        </a:spcAft>
                      </a:pPr>
                      <a:r>
                        <a:rPr lang="en-AU" sz="900">
                          <a:effectLst/>
                        </a:rPr>
                        <a:t> </a:t>
                      </a:r>
                    </a:p>
                    <a:p>
                      <a:pPr>
                        <a:lnSpc>
                          <a:spcPct val="115000"/>
                        </a:lnSpc>
                        <a:spcAft>
                          <a:spcPts val="0"/>
                        </a:spcAft>
                      </a:pPr>
                      <a:r>
                        <a:rPr lang="en-AU" sz="900">
                          <a:effectLst/>
                        </a:rPr>
                        <a:t>Anglicans – General acceptance of birth control. Usually regarded as a matter of conscience</a:t>
                      </a:r>
                    </a:p>
                    <a:p>
                      <a:pPr>
                        <a:lnSpc>
                          <a:spcPct val="115000"/>
                        </a:lnSpc>
                        <a:spcAft>
                          <a:spcPts val="0"/>
                        </a:spcAft>
                      </a:pPr>
                      <a:r>
                        <a:rPr lang="en-AU" sz="700">
                          <a:effectLst/>
                        </a:rPr>
                        <a:t>Contraception is not regarded as a sin or going against God's purpose  </a:t>
                      </a:r>
                      <a:endParaRPr lang="en-AU" sz="900">
                        <a:effectLst/>
                      </a:endParaRPr>
                    </a:p>
                    <a:p>
                      <a:pPr>
                        <a:lnSpc>
                          <a:spcPct val="115000"/>
                        </a:lnSpc>
                        <a:spcAft>
                          <a:spcPts val="0"/>
                        </a:spcAft>
                      </a:pPr>
                      <a:r>
                        <a:rPr lang="en-AU" sz="700">
                          <a:effectLst/>
                        </a:rPr>
                        <a:t>Anglican thinking changed during the 20</a:t>
                      </a:r>
                      <a:r>
                        <a:rPr lang="en-AU" sz="700" baseline="30000">
                          <a:effectLst/>
                        </a:rPr>
                        <a:t>th</a:t>
                      </a:r>
                      <a:r>
                        <a:rPr lang="en-AU" sz="700">
                          <a:effectLst/>
                        </a:rPr>
                        <a:t> Century from concern about increased use of contraception to official acceptance of it.</a:t>
                      </a:r>
                      <a:endParaRPr lang="en-AU" sz="900">
                        <a:effectLst/>
                        <a:latin typeface="Calibri"/>
                        <a:ea typeface="MS Mincho"/>
                        <a:cs typeface="Times New Roman"/>
                      </a:endParaRPr>
                    </a:p>
                  </a:txBody>
                  <a:tcPr marL="53098" marR="53098" marT="0" marB="0"/>
                </a:tc>
                <a:tc>
                  <a:txBody>
                    <a:bodyPr/>
                    <a:lstStyle/>
                    <a:p>
                      <a:pPr>
                        <a:lnSpc>
                          <a:spcPct val="115000"/>
                        </a:lnSpc>
                        <a:spcAft>
                          <a:spcPts val="0"/>
                        </a:spcAft>
                      </a:pPr>
                      <a:r>
                        <a:rPr lang="en-AU" sz="900" dirty="0">
                          <a:effectLst/>
                        </a:rPr>
                        <a:t>Natural Law – sexual acts must be open to the possibility of children</a:t>
                      </a:r>
                    </a:p>
                    <a:p>
                      <a:pPr>
                        <a:lnSpc>
                          <a:spcPct val="115000"/>
                        </a:lnSpc>
                        <a:spcAft>
                          <a:spcPts val="0"/>
                        </a:spcAft>
                      </a:pPr>
                      <a:r>
                        <a:rPr lang="en-AU" sz="900" dirty="0">
                          <a:effectLst/>
                        </a:rPr>
                        <a:t>Agape – sexual acts should occur within the framework of marriage, where in having children is important</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Divine/Holy Tradition (teachings of the Church Fathers</a:t>
                      </a:r>
                    </a:p>
                    <a:p>
                      <a:pPr>
                        <a:lnSpc>
                          <a:spcPct val="115000"/>
                        </a:lnSpc>
                        <a:spcAft>
                          <a:spcPts val="0"/>
                        </a:spcAft>
                      </a:pPr>
                      <a:r>
                        <a:rPr lang="en-AU" sz="900" dirty="0">
                          <a:effectLst/>
                        </a:rPr>
                        <a:t>Agape – openness to marital love and love for children</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 Situation ethics – each couple should evaluate their own unique situations when deciding</a:t>
                      </a:r>
                      <a:endParaRPr lang="en-AU" sz="900" dirty="0">
                        <a:effectLst/>
                        <a:latin typeface="Calibri"/>
                        <a:ea typeface="MS Mincho"/>
                        <a:cs typeface="Times New Roman"/>
                      </a:endParaRPr>
                    </a:p>
                  </a:txBody>
                  <a:tcPr marL="53098" marR="53098" marT="0" marB="0"/>
                </a:tc>
                <a:tc>
                  <a:txBody>
                    <a:bodyPr/>
                    <a:lstStyle/>
                    <a:p>
                      <a:pPr>
                        <a:lnSpc>
                          <a:spcPct val="115000"/>
                        </a:lnSpc>
                        <a:spcAft>
                          <a:spcPts val="0"/>
                        </a:spcAft>
                      </a:pPr>
                      <a:r>
                        <a:rPr lang="en-AU" sz="900" dirty="0">
                          <a:effectLst/>
                        </a:rPr>
                        <a:t> “By safeguarding these essential aspects, the unitive and the procreative, the conjugal act preserves in its fullness the sense of true mutual </a:t>
                      </a:r>
                      <a:r>
                        <a:rPr lang="en-AU" sz="900" dirty="0" err="1">
                          <a:effectLst/>
                        </a:rPr>
                        <a:t>loe</a:t>
                      </a:r>
                      <a:r>
                        <a:rPr lang="en-AU" sz="900" dirty="0">
                          <a:effectLst/>
                        </a:rPr>
                        <a:t> and its orientation towards man’s exalted vocation to parenthood” (CCC 2369)</a:t>
                      </a:r>
                    </a:p>
                    <a:p>
                      <a:pPr>
                        <a:lnSpc>
                          <a:spcPct val="115000"/>
                        </a:lnSpc>
                        <a:spcAft>
                          <a:spcPts val="0"/>
                        </a:spcAft>
                      </a:pPr>
                      <a:r>
                        <a:rPr lang="en-AU" sz="900" dirty="0">
                          <a:effectLst/>
                        </a:rPr>
                        <a:t> </a:t>
                      </a:r>
                    </a:p>
                    <a:p>
                      <a:pPr>
                        <a:lnSpc>
                          <a:spcPct val="115000"/>
                        </a:lnSpc>
                        <a:spcAft>
                          <a:spcPts val="0"/>
                        </a:spcAft>
                      </a:pPr>
                      <a:r>
                        <a:rPr lang="en-AU" sz="900" dirty="0">
                          <a:effectLst/>
                        </a:rPr>
                        <a:t>“for the purpose of spacing children, enhancing the expression of </a:t>
                      </a:r>
                      <a:r>
                        <a:rPr lang="en-AU" sz="900" dirty="0" err="1">
                          <a:effectLst/>
                        </a:rPr>
                        <a:t>maital</a:t>
                      </a:r>
                      <a:r>
                        <a:rPr lang="en-AU" sz="900" dirty="0">
                          <a:effectLst/>
                        </a:rPr>
                        <a:t> love, and protecting health” (GOAA)</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 </a:t>
                      </a:r>
                    </a:p>
                    <a:p>
                      <a:pPr>
                        <a:lnSpc>
                          <a:spcPct val="115000"/>
                        </a:lnSpc>
                        <a:spcAft>
                          <a:spcPts val="0"/>
                        </a:spcAft>
                      </a:pPr>
                      <a:r>
                        <a:rPr lang="en-AU" sz="900" dirty="0">
                          <a:effectLst/>
                        </a:rPr>
                        <a:t>Informed conscience </a:t>
                      </a:r>
                    </a:p>
                    <a:p>
                      <a:pPr>
                        <a:lnSpc>
                          <a:spcPct val="115000"/>
                        </a:lnSpc>
                        <a:spcAft>
                          <a:spcPts val="0"/>
                        </a:spcAft>
                      </a:pPr>
                      <a:r>
                        <a:rPr lang="en-AU" sz="900" dirty="0">
                          <a:effectLst/>
                        </a:rPr>
                        <a:t>The responsibility for deciding upon the number and frequency of children was laid by God upon the conscience of the parents “in such ways as are acceptable to husband and wife” (Lambeth Conference 1958)</a:t>
                      </a:r>
                    </a:p>
                    <a:p>
                      <a:pPr>
                        <a:lnSpc>
                          <a:spcPct val="115000"/>
                        </a:lnSpc>
                        <a:spcAft>
                          <a:spcPts val="0"/>
                        </a:spcAft>
                      </a:pPr>
                      <a:r>
                        <a:rPr lang="en-AU" sz="800" dirty="0">
                          <a:effectLst/>
                        </a:rPr>
                        <a:t> </a:t>
                      </a:r>
                      <a:endParaRPr lang="en-AU" sz="900" dirty="0">
                        <a:effectLst/>
                      </a:endParaRPr>
                    </a:p>
                  </a:txBody>
                  <a:tcPr marL="53098" marR="53098" marT="0" marB="0"/>
                </a:tc>
              </a:tr>
              <a:tr h="1067875">
                <a:tc>
                  <a:txBody>
                    <a:bodyPr/>
                    <a:lstStyle/>
                    <a:p>
                      <a:pPr>
                        <a:spcAft>
                          <a:spcPts val="0"/>
                        </a:spcAft>
                      </a:pPr>
                      <a:r>
                        <a:rPr lang="en-AU" sz="900">
                          <a:effectLst/>
                        </a:rPr>
                        <a:t>Sex outside marriage (includes pre-marital &amp; adultery)</a:t>
                      </a:r>
                      <a:endParaRPr lang="en-AU" sz="900">
                        <a:effectLst/>
                        <a:latin typeface="Calibri"/>
                        <a:ea typeface="MS Mincho"/>
                        <a:cs typeface="Times New Roman"/>
                      </a:endParaRPr>
                    </a:p>
                  </a:txBody>
                  <a:tcPr marL="53098" marR="53098" marT="0" marB="0"/>
                </a:tc>
                <a:tc>
                  <a:txBody>
                    <a:bodyPr/>
                    <a:lstStyle/>
                    <a:p>
                      <a:pPr>
                        <a:spcAft>
                          <a:spcPts val="0"/>
                        </a:spcAft>
                      </a:pPr>
                      <a:r>
                        <a:rPr lang="en-AU" sz="900">
                          <a:effectLst/>
                        </a:rPr>
                        <a:t>Catholic – All forms of sexual activity outside of marriage are prohibited/wrong</a:t>
                      </a:r>
                      <a:endParaRPr lang="en-AU" sz="900">
                        <a:effectLst/>
                        <a:latin typeface="Calibri"/>
                        <a:ea typeface="MS Mincho"/>
                        <a:cs typeface="Times New Roman"/>
                      </a:endParaRPr>
                    </a:p>
                  </a:txBody>
                  <a:tcPr marL="53098" marR="53098" marT="0" marB="0"/>
                </a:tc>
                <a:tc>
                  <a:txBody>
                    <a:bodyPr/>
                    <a:lstStyle/>
                    <a:p>
                      <a:pPr>
                        <a:spcAft>
                          <a:spcPts val="0"/>
                        </a:spcAft>
                      </a:pPr>
                      <a:r>
                        <a:rPr lang="en-AU" sz="900">
                          <a:effectLst/>
                        </a:rPr>
                        <a:t>Agape – sex is the ultimate form of love which should occur within the context of a committed marriage relationship</a:t>
                      </a:r>
                    </a:p>
                    <a:p>
                      <a:pPr>
                        <a:spcAft>
                          <a:spcPts val="0"/>
                        </a:spcAft>
                      </a:pPr>
                      <a:r>
                        <a:rPr lang="en-AU" sz="900">
                          <a:effectLst/>
                        </a:rPr>
                        <a:t>Human Dignity – sex outside of marriage becomes a purely physical and selfish act; this does not allow for upholding of human dignity</a:t>
                      </a:r>
                      <a:endParaRPr lang="en-AU" sz="900">
                        <a:effectLst/>
                        <a:latin typeface="Calibri"/>
                        <a:ea typeface="MS Mincho"/>
                        <a:cs typeface="Times New Roman"/>
                      </a:endParaRPr>
                    </a:p>
                  </a:txBody>
                  <a:tcPr marL="53098" marR="53098" marT="0" marB="0"/>
                </a:tc>
                <a:tc>
                  <a:txBody>
                    <a:bodyPr/>
                    <a:lstStyle/>
                    <a:p>
                      <a:pPr>
                        <a:spcAft>
                          <a:spcPts val="0"/>
                        </a:spcAft>
                      </a:pPr>
                      <a:r>
                        <a:rPr lang="en-AU" sz="900" dirty="0">
                          <a:effectLst/>
                        </a:rPr>
                        <a:t>Informed conscience must be used: </a:t>
                      </a:r>
                    </a:p>
                    <a:p>
                      <a:pPr>
                        <a:spcAft>
                          <a:spcPts val="0"/>
                        </a:spcAft>
                      </a:pPr>
                      <a:r>
                        <a:rPr lang="en-AU" sz="900" dirty="0">
                          <a:effectLst/>
                        </a:rPr>
                        <a:t>“Fornication is carnal union between an unmarried man and an unmarried woman. It is gravely contrary to the dignity of persons and of human sexuality” (CCC 2353) </a:t>
                      </a:r>
                      <a:endParaRPr lang="en-AU" sz="900" dirty="0">
                        <a:effectLst/>
                        <a:latin typeface="Calibri"/>
                        <a:ea typeface="MS Mincho"/>
                        <a:cs typeface="Times New Roman"/>
                      </a:endParaRPr>
                    </a:p>
                  </a:txBody>
                  <a:tcPr marL="53098" marR="53098" marT="0" marB="0"/>
                </a:tc>
              </a:tr>
            </a:tbl>
          </a:graphicData>
        </a:graphic>
      </p:graphicFrame>
    </p:spTree>
    <p:extLst>
      <p:ext uri="{BB962C8B-B14F-4D97-AF65-F5344CB8AC3E}">
        <p14:creationId xmlns:p14="http://schemas.microsoft.com/office/powerpoint/2010/main" val="1315138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Marriage Ceremony </a:t>
            </a:r>
            <a:br>
              <a:rPr lang="en-AU" dirty="0" smtClean="0"/>
            </a:br>
            <a:r>
              <a:rPr lang="en-AU" dirty="0" smtClean="0"/>
              <a:t>(Describe the Practice)</a:t>
            </a:r>
            <a:endParaRPr lang="en-AU" dirty="0"/>
          </a:p>
        </p:txBody>
      </p:sp>
      <p:sp>
        <p:nvSpPr>
          <p:cNvPr id="3" name="Content Placeholder 2"/>
          <p:cNvSpPr>
            <a:spLocks noGrp="1"/>
          </p:cNvSpPr>
          <p:nvPr>
            <p:ph idx="1"/>
          </p:nvPr>
        </p:nvSpPr>
        <p:spPr/>
        <p:txBody>
          <a:bodyPr/>
          <a:lstStyle/>
          <a:p>
            <a:pPr marL="0" indent="0">
              <a:buNone/>
            </a:pPr>
            <a:r>
              <a:rPr lang="en-AU" dirty="0" smtClean="0"/>
              <a:t>Consider why Marriage Ceremony is so important to Christians:</a:t>
            </a:r>
          </a:p>
          <a:p>
            <a:r>
              <a:rPr lang="en-AU" dirty="0" smtClean="0"/>
              <a:t>Being married is the only permissible manner through which a sexual relationship </a:t>
            </a:r>
            <a:r>
              <a:rPr lang="en-AU" dirty="0" smtClean="0"/>
              <a:t>can take place in Christianity</a:t>
            </a:r>
          </a:p>
          <a:p>
            <a:r>
              <a:rPr lang="en-AU" dirty="0" smtClean="0"/>
              <a:t>Having children (i.e. family) is central to building and strengthening the Christian community. This is one way of continuing to spread the Word of God and Build God’s Kingdom</a:t>
            </a:r>
          </a:p>
          <a:p>
            <a:r>
              <a:rPr lang="en-AU" dirty="0" smtClean="0"/>
              <a:t>Love is absolutely central to Christianity, and the type of love addressed in Christian Marriage Ceremony is reflective of Christ’s love for his Church</a:t>
            </a:r>
            <a:endParaRPr lang="en-AU" dirty="0" smtClean="0"/>
          </a:p>
          <a:p>
            <a:pPr lvl="2"/>
            <a:endParaRPr lang="en-AU" dirty="0"/>
          </a:p>
        </p:txBody>
      </p:sp>
    </p:spTree>
    <p:extLst>
      <p:ext uri="{BB962C8B-B14F-4D97-AF65-F5344CB8AC3E}">
        <p14:creationId xmlns:p14="http://schemas.microsoft.com/office/powerpoint/2010/main" val="399622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Marriage Ceremony </a:t>
            </a:r>
            <a:br>
              <a:rPr lang="en-AU" dirty="0" smtClean="0"/>
            </a:br>
            <a:r>
              <a:rPr lang="en-AU" dirty="0" smtClean="0"/>
              <a:t>(Describe the Practice)</a:t>
            </a:r>
            <a:endParaRPr lang="en-AU" dirty="0"/>
          </a:p>
        </p:txBody>
      </p:sp>
      <p:sp>
        <p:nvSpPr>
          <p:cNvPr id="3" name="Content Placeholder 2"/>
          <p:cNvSpPr>
            <a:spLocks noGrp="1"/>
          </p:cNvSpPr>
          <p:nvPr>
            <p:ph idx="1"/>
          </p:nvPr>
        </p:nvSpPr>
        <p:spPr/>
        <p:txBody>
          <a:bodyPr/>
          <a:lstStyle/>
          <a:p>
            <a:pPr marL="0" indent="0">
              <a:buNone/>
            </a:pPr>
            <a:r>
              <a:rPr lang="en-AU" dirty="0" smtClean="0"/>
              <a:t>You need to make sure you know the elements/parts, e.g.:</a:t>
            </a:r>
          </a:p>
          <a:p>
            <a:r>
              <a:rPr lang="en-AU" dirty="0" smtClean="0"/>
              <a:t>Readings from Scripture</a:t>
            </a:r>
          </a:p>
          <a:p>
            <a:r>
              <a:rPr lang="en-AU" dirty="0" smtClean="0"/>
              <a:t>Wedding vows</a:t>
            </a:r>
          </a:p>
          <a:p>
            <a:r>
              <a:rPr lang="en-AU" dirty="0" smtClean="0"/>
              <a:t>Rings exchanged</a:t>
            </a:r>
          </a:p>
          <a:p>
            <a:r>
              <a:rPr lang="en-AU" dirty="0" smtClean="0"/>
              <a:t>Prayers</a:t>
            </a:r>
          </a:p>
          <a:p>
            <a:r>
              <a:rPr lang="en-AU" dirty="0" smtClean="0"/>
              <a:t>Nuptial Blessing</a:t>
            </a:r>
          </a:p>
          <a:p>
            <a:r>
              <a:rPr lang="en-AU" dirty="0" smtClean="0"/>
              <a:t>Minister and community as witnesses</a:t>
            </a:r>
          </a:p>
          <a:p>
            <a:pPr marL="0" indent="0">
              <a:buNone/>
            </a:pPr>
            <a:r>
              <a:rPr lang="en-AU" dirty="0" smtClean="0"/>
              <a:t>As well as variants’ differences, e.g.:</a:t>
            </a:r>
          </a:p>
          <a:p>
            <a:r>
              <a:rPr lang="en-AU" dirty="0" smtClean="0"/>
              <a:t>Orthodox: circling of the altar three times, wearing of the crowns, lack of vows</a:t>
            </a:r>
            <a:endParaRPr lang="en-AU" dirty="0"/>
          </a:p>
        </p:txBody>
      </p:sp>
    </p:spTree>
    <p:extLst>
      <p:ext uri="{BB962C8B-B14F-4D97-AF65-F5344CB8AC3E}">
        <p14:creationId xmlns:p14="http://schemas.microsoft.com/office/powerpoint/2010/main" val="2961266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511" y="116632"/>
            <a:ext cx="8229600" cy="990600"/>
          </a:xfrm>
        </p:spPr>
        <p:txBody>
          <a:bodyPr>
            <a:normAutofit fontScale="90000"/>
          </a:bodyPr>
          <a:lstStyle/>
          <a:p>
            <a:r>
              <a:rPr lang="en-AU" dirty="0" smtClean="0"/>
              <a:t>Marriage Ceremony (Principal Beliefs)</a:t>
            </a:r>
            <a:endParaRPr lang="en-AU" dirty="0"/>
          </a:p>
        </p:txBody>
      </p:sp>
      <p:pic>
        <p:nvPicPr>
          <p:cNvPr id="3074" name="Picture 2" descr="H:\RELIGION\Year 12 Studies of Religion\Christianity\marriage belief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26" y="908720"/>
            <a:ext cx="9010370" cy="5813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9219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SYLLABUS</a:t>
            </a:r>
            <a:endParaRPr lang="en-AU" dirty="0"/>
          </a:p>
        </p:txBody>
      </p:sp>
      <p:sp>
        <p:nvSpPr>
          <p:cNvPr id="3" name="Content Placeholder 2"/>
          <p:cNvSpPr>
            <a:spLocks noGrp="1"/>
          </p:cNvSpPr>
          <p:nvPr>
            <p:ph idx="1"/>
          </p:nvPr>
        </p:nvSpPr>
        <p:spPr/>
        <p:txBody>
          <a:bodyPr/>
          <a:lstStyle/>
          <a:p>
            <a:pPr fontAlgn="base"/>
            <a:r>
              <a:rPr lang="en-AU" dirty="0">
                <a:latin typeface="+mj-lt"/>
              </a:rPr>
              <a:t>Significant Person or Practice </a:t>
            </a:r>
            <a:r>
              <a:rPr lang="en-AU" dirty="0" smtClean="0">
                <a:latin typeface="+mj-lt"/>
              </a:rPr>
              <a:t>(Pope John XXIII)</a:t>
            </a:r>
            <a:endParaRPr lang="en-AU" dirty="0" smtClean="0">
              <a:latin typeface="+mj-lt"/>
            </a:endParaRPr>
          </a:p>
          <a:p>
            <a:pPr lvl="1" fontAlgn="base"/>
            <a:r>
              <a:rPr lang="en-AU" dirty="0" smtClean="0">
                <a:latin typeface="+mj-lt"/>
              </a:rPr>
              <a:t>Contributions to the development and expression of Islam</a:t>
            </a:r>
          </a:p>
          <a:p>
            <a:pPr lvl="1" fontAlgn="base"/>
            <a:r>
              <a:rPr lang="en-AU" dirty="0" smtClean="0">
                <a:latin typeface="+mj-lt"/>
              </a:rPr>
              <a:t>Impact on Islam</a:t>
            </a:r>
            <a:endParaRPr lang="en-AU" dirty="0">
              <a:latin typeface="+mj-lt"/>
            </a:endParaRPr>
          </a:p>
          <a:p>
            <a:pPr fontAlgn="base"/>
            <a:r>
              <a:rPr lang="en-AU" dirty="0">
                <a:latin typeface="+mj-lt"/>
              </a:rPr>
              <a:t>Ethics (Sexual Ethics</a:t>
            </a:r>
            <a:r>
              <a:rPr lang="en-AU" dirty="0" smtClean="0">
                <a:latin typeface="+mj-lt"/>
              </a:rPr>
              <a:t>)</a:t>
            </a:r>
          </a:p>
          <a:p>
            <a:pPr lvl="1" fontAlgn="base"/>
            <a:r>
              <a:rPr lang="en-AU" dirty="0" smtClean="0">
                <a:latin typeface="+mj-lt"/>
              </a:rPr>
              <a:t>Core ethical teachings</a:t>
            </a:r>
            <a:endParaRPr lang="en-AU" dirty="0">
              <a:latin typeface="+mj-lt"/>
            </a:endParaRPr>
          </a:p>
          <a:p>
            <a:pPr fontAlgn="base"/>
            <a:r>
              <a:rPr lang="en-AU" dirty="0">
                <a:latin typeface="+mj-lt"/>
              </a:rPr>
              <a:t>Significant Practice </a:t>
            </a:r>
            <a:r>
              <a:rPr lang="en-AU" dirty="0" smtClean="0">
                <a:latin typeface="+mj-lt"/>
              </a:rPr>
              <a:t>(Marriage Ceremony)</a:t>
            </a:r>
            <a:endParaRPr lang="en-AU" dirty="0" smtClean="0">
              <a:latin typeface="+mj-lt"/>
            </a:endParaRPr>
          </a:p>
          <a:p>
            <a:pPr lvl="1" fontAlgn="base"/>
            <a:r>
              <a:rPr lang="en-AU" dirty="0" smtClean="0">
                <a:latin typeface="+mj-lt"/>
              </a:rPr>
              <a:t>Describe the practice</a:t>
            </a:r>
          </a:p>
          <a:p>
            <a:pPr lvl="1" fontAlgn="base"/>
            <a:r>
              <a:rPr lang="en-AU" dirty="0" smtClean="0">
                <a:latin typeface="+mj-lt"/>
              </a:rPr>
              <a:t>Principal beliefs expressed through the practice</a:t>
            </a:r>
          </a:p>
          <a:p>
            <a:pPr lvl="1" fontAlgn="base"/>
            <a:r>
              <a:rPr lang="en-AU" dirty="0" smtClean="0">
                <a:latin typeface="+mj-lt"/>
              </a:rPr>
              <a:t>Significance of the practice to individuals and the </a:t>
            </a:r>
            <a:r>
              <a:rPr lang="en-AU" dirty="0" smtClean="0">
                <a:latin typeface="+mj-lt"/>
              </a:rPr>
              <a:t>Christian community</a:t>
            </a:r>
            <a:endParaRPr lang="en-AU" dirty="0">
              <a:latin typeface="+mj-lt"/>
            </a:endParaRPr>
          </a:p>
          <a:p>
            <a:endParaRPr lang="en-AU" dirty="0"/>
          </a:p>
        </p:txBody>
      </p:sp>
    </p:spTree>
    <p:extLst>
      <p:ext uri="{BB962C8B-B14F-4D97-AF65-F5344CB8AC3E}">
        <p14:creationId xmlns:p14="http://schemas.microsoft.com/office/powerpoint/2010/main" val="2247573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90600"/>
          </a:xfrm>
        </p:spPr>
        <p:txBody>
          <a:bodyPr/>
          <a:lstStyle/>
          <a:p>
            <a:r>
              <a:rPr lang="en-AU" dirty="0" smtClean="0"/>
              <a:t>Marriage Ceremony (Significance)</a:t>
            </a:r>
            <a:endParaRPr lang="en-AU" dirty="0"/>
          </a:p>
        </p:txBody>
      </p:sp>
      <p:pic>
        <p:nvPicPr>
          <p:cNvPr id="4098" name="Picture 2" descr="H:\RELIGION\Year 12 Studies of Religion\Christianity\marriage significanc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8259"/>
            <a:ext cx="8886826" cy="566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342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John XXIII: </a:t>
            </a:r>
            <a:r>
              <a:rPr lang="en-AU" dirty="0" smtClean="0"/>
              <a:t>Contributions</a:t>
            </a:r>
            <a:endParaRPr lang="en-AU" dirty="0"/>
          </a:p>
        </p:txBody>
      </p:sp>
      <p:sp>
        <p:nvSpPr>
          <p:cNvPr id="3" name="Content Placeholder 2"/>
          <p:cNvSpPr>
            <a:spLocks noGrp="1"/>
          </p:cNvSpPr>
          <p:nvPr>
            <p:ph idx="1"/>
          </p:nvPr>
        </p:nvSpPr>
        <p:spPr/>
        <p:txBody>
          <a:bodyPr/>
          <a:lstStyle/>
          <a:p>
            <a:pPr lvl="0"/>
            <a:r>
              <a:rPr lang="en-AU" dirty="0"/>
              <a:t>His </a:t>
            </a:r>
            <a:r>
              <a:rPr lang="en-AU" dirty="0" smtClean="0"/>
              <a:t>Writings (show context. When were they written? What are they about? What was happening in his life at the time?)</a:t>
            </a:r>
            <a:endParaRPr lang="en-AU" dirty="0"/>
          </a:p>
          <a:p>
            <a:pPr lvl="1"/>
            <a:r>
              <a:rPr lang="en-AU" b="1" dirty="0" smtClean="0"/>
              <a:t>Encyclicals:</a:t>
            </a:r>
          </a:p>
          <a:p>
            <a:pPr lvl="2"/>
            <a:r>
              <a:rPr lang="en-AU" b="1" i="1" dirty="0" err="1" smtClean="0"/>
              <a:t>Pacem</a:t>
            </a:r>
            <a:r>
              <a:rPr lang="en-AU" b="1" i="1" dirty="0" smtClean="0"/>
              <a:t> In </a:t>
            </a:r>
            <a:r>
              <a:rPr lang="en-AU" b="1" i="1" dirty="0" err="1" smtClean="0"/>
              <a:t>Terris</a:t>
            </a:r>
            <a:r>
              <a:rPr lang="en-AU" b="1" i="1" dirty="0" smtClean="0"/>
              <a:t> (Peace on Earth)</a:t>
            </a:r>
          </a:p>
          <a:p>
            <a:pPr lvl="2"/>
            <a:r>
              <a:rPr lang="en-AU" b="1" i="1" dirty="0" smtClean="0"/>
              <a:t>Mater et </a:t>
            </a:r>
            <a:r>
              <a:rPr lang="en-AU" b="1" i="1" dirty="0" err="1" smtClean="0"/>
              <a:t>Magistra</a:t>
            </a:r>
            <a:r>
              <a:rPr lang="en-AU" b="1" i="1" dirty="0" smtClean="0"/>
              <a:t> (Teacher and Mother)</a:t>
            </a:r>
          </a:p>
          <a:p>
            <a:pPr lvl="1"/>
            <a:r>
              <a:rPr lang="en-AU" b="1" dirty="0" smtClean="0"/>
              <a:t>Vatican II Documents</a:t>
            </a:r>
            <a:endParaRPr lang="en-AU" dirty="0" smtClean="0"/>
          </a:p>
          <a:p>
            <a:r>
              <a:rPr lang="en-AU" dirty="0" smtClean="0"/>
              <a:t>His </a:t>
            </a:r>
            <a:r>
              <a:rPr lang="en-AU" dirty="0" smtClean="0"/>
              <a:t>position and influence as Pope, leader of the Roman Catholic Church</a:t>
            </a:r>
            <a:endParaRPr lang="en-AU" dirty="0"/>
          </a:p>
        </p:txBody>
      </p:sp>
    </p:spTree>
    <p:extLst>
      <p:ext uri="{BB962C8B-B14F-4D97-AF65-F5344CB8AC3E}">
        <p14:creationId xmlns:p14="http://schemas.microsoft.com/office/powerpoint/2010/main" val="2554248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John XXIII’s Contributions</a:t>
            </a:r>
            <a:r>
              <a:rPr lang="en-AU" dirty="0" smtClean="0"/>
              <a:t>: </a:t>
            </a:r>
            <a:endParaRPr lang="en-AU" dirty="0"/>
          </a:p>
        </p:txBody>
      </p:sp>
      <p:sp>
        <p:nvSpPr>
          <p:cNvPr id="3" name="Content Placeholder 2"/>
          <p:cNvSpPr>
            <a:spLocks noGrp="1"/>
          </p:cNvSpPr>
          <p:nvPr>
            <p:ph idx="1"/>
          </p:nvPr>
        </p:nvSpPr>
        <p:spPr/>
        <p:txBody>
          <a:bodyPr>
            <a:normAutofit fontScale="77500" lnSpcReduction="20000"/>
          </a:bodyPr>
          <a:lstStyle/>
          <a:p>
            <a:r>
              <a:rPr lang="en-AU" b="1" u="sng" dirty="0"/>
              <a:t>Contribution of John XXIII to development of Christianity</a:t>
            </a:r>
            <a:endParaRPr lang="en-AU" dirty="0"/>
          </a:p>
          <a:p>
            <a:pPr lvl="0"/>
            <a:r>
              <a:rPr lang="en-AU" dirty="0"/>
              <a:t>His pontificate, which lasted less than five years, presented him to the entire world as an authentic image of the Good Shepherd. Meek and gentle, enterprising and courageous, simple and active, he carried out the Christian duties of the corporal and spiritual works of mercy:  visiting the imprisoned and the sick, welcoming those of every nation and faith, bestowing on all his exquisite fatherly care. His social magisterium in the Encyclicals </a:t>
            </a:r>
            <a:r>
              <a:rPr lang="en-AU" i="1" u="sng" dirty="0" err="1">
                <a:hlinkClick r:id="rId2"/>
              </a:rPr>
              <a:t>Pacem</a:t>
            </a:r>
            <a:r>
              <a:rPr lang="en-AU" i="1" u="sng" dirty="0">
                <a:hlinkClick r:id="rId2"/>
              </a:rPr>
              <a:t> in </a:t>
            </a:r>
            <a:r>
              <a:rPr lang="en-AU" i="1" u="sng" dirty="0" err="1">
                <a:hlinkClick r:id="rId2"/>
              </a:rPr>
              <a:t>terris</a:t>
            </a:r>
            <a:r>
              <a:rPr lang="en-AU" dirty="0"/>
              <a:t> and </a:t>
            </a:r>
            <a:r>
              <a:rPr lang="en-AU" i="1" u="sng" dirty="0">
                <a:hlinkClick r:id="rId3"/>
              </a:rPr>
              <a:t>Mater et </a:t>
            </a:r>
            <a:r>
              <a:rPr lang="en-AU" i="1" u="sng" dirty="0" err="1">
                <a:hlinkClick r:id="rId3"/>
              </a:rPr>
              <a:t>Magistra</a:t>
            </a:r>
            <a:r>
              <a:rPr lang="en-AU" dirty="0"/>
              <a:t> was deeply appreciated. </a:t>
            </a:r>
          </a:p>
          <a:p>
            <a:pPr lvl="0"/>
            <a:r>
              <a:rPr lang="en-AU" dirty="0"/>
              <a:t>The faithful saw in him a reflection of the goodness of God and called him "the good Pope". He was sustained by a profound spirit of prayer. He launched an extensive renewal of the Church, while radiating the peace of one who always trusted in the Lord. </a:t>
            </a:r>
          </a:p>
          <a:p>
            <a:pPr lvl="0"/>
            <a:r>
              <a:rPr lang="en-AU" dirty="0"/>
              <a:t>He convoked the Roman Synod, established the Commission for the Revision of the Code of Canon Law and summoned the Second Vatican Council.</a:t>
            </a:r>
          </a:p>
          <a:p>
            <a:r>
              <a:rPr lang="en-AU" dirty="0"/>
              <a:t>He is also honoured by many Protestant organizations as a Christian reformer. Both Anglican and Lutheran denominations commemorate John XXIII as a "</a:t>
            </a:r>
            <a:r>
              <a:rPr lang="en-AU" dirty="0" err="1"/>
              <a:t>renewer</a:t>
            </a:r>
            <a:r>
              <a:rPr lang="en-AU" dirty="0"/>
              <a:t> of the church." </a:t>
            </a:r>
            <a:endParaRPr lang="en-AU" dirty="0"/>
          </a:p>
        </p:txBody>
      </p:sp>
    </p:spTree>
    <p:extLst>
      <p:ext uri="{BB962C8B-B14F-4D97-AF65-F5344CB8AC3E}">
        <p14:creationId xmlns:p14="http://schemas.microsoft.com/office/powerpoint/2010/main" val="2560933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a:t>
            </a:r>
            <a:r>
              <a:rPr lang="en-AU" dirty="0" smtClean="0"/>
              <a:t>John XXIII’s Contributions</a:t>
            </a:r>
            <a:r>
              <a:rPr lang="en-AU" dirty="0" smtClean="0"/>
              <a:t>:</a:t>
            </a:r>
            <a:endParaRPr lang="en-AU" dirty="0"/>
          </a:p>
        </p:txBody>
      </p:sp>
      <p:sp>
        <p:nvSpPr>
          <p:cNvPr id="3" name="Content Placeholder 2"/>
          <p:cNvSpPr>
            <a:spLocks noGrp="1"/>
          </p:cNvSpPr>
          <p:nvPr>
            <p:ph idx="1"/>
          </p:nvPr>
        </p:nvSpPr>
        <p:spPr/>
        <p:txBody>
          <a:bodyPr>
            <a:normAutofit fontScale="85000" lnSpcReduction="20000"/>
          </a:bodyPr>
          <a:lstStyle/>
          <a:p>
            <a:pPr marL="0" lvl="0" indent="0">
              <a:buNone/>
            </a:pPr>
            <a:r>
              <a:rPr lang="en-AU" b="1" dirty="0" smtClean="0"/>
              <a:t>ECUMENISM</a:t>
            </a:r>
          </a:p>
          <a:p>
            <a:pPr lvl="0"/>
            <a:r>
              <a:rPr lang="en-AU" dirty="0" smtClean="0"/>
              <a:t>The </a:t>
            </a:r>
            <a:r>
              <a:rPr lang="en-AU" dirty="0"/>
              <a:t>late Pope John XXIII, more than anyone else, made a profound contribution to the ecumenical climate of his day. </a:t>
            </a:r>
          </a:p>
          <a:p>
            <a:pPr lvl="0"/>
            <a:r>
              <a:rPr lang="en-AU" dirty="0"/>
              <a:t>Today a new climate of cooperation exists between Roman Catholics and Protestants, as well as those who make up a vast community of non-Christian religions. The present initiative for this open stance toward those outside the Roman Catholic Church comes from the innovators of the ecumenical thrust that was put into motion by the late Pope John XXIII.</a:t>
            </a:r>
          </a:p>
          <a:p>
            <a:pPr lvl="0"/>
            <a:r>
              <a:rPr lang="en-AU" dirty="0"/>
              <a:t>Another major element within the church leadership was the establishment of the Secretariat of Christian Unity—Pope John moved toward rapprochement between East and West, a move that was to be highly praised. </a:t>
            </a:r>
          </a:p>
          <a:p>
            <a:r>
              <a:rPr lang="en-AU" dirty="0"/>
              <a:t>Following Vatican II (1962-65), the establishment of bishops' conferences throughout the world and the establishment of justice and peace commissions have enhanced the church's ability to promote conflict resolution. </a:t>
            </a:r>
            <a:endParaRPr lang="en-AU" dirty="0"/>
          </a:p>
        </p:txBody>
      </p:sp>
    </p:spTree>
    <p:extLst>
      <p:ext uri="{BB962C8B-B14F-4D97-AF65-F5344CB8AC3E}">
        <p14:creationId xmlns:p14="http://schemas.microsoft.com/office/powerpoint/2010/main" val="73458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John XXIII’s Contributions:</a:t>
            </a:r>
            <a:endParaRPr lang="en-AU" dirty="0"/>
          </a:p>
        </p:txBody>
      </p:sp>
      <p:sp>
        <p:nvSpPr>
          <p:cNvPr id="3" name="Content Placeholder 2"/>
          <p:cNvSpPr>
            <a:spLocks noGrp="1"/>
          </p:cNvSpPr>
          <p:nvPr>
            <p:ph idx="1"/>
          </p:nvPr>
        </p:nvSpPr>
        <p:spPr/>
        <p:txBody>
          <a:bodyPr>
            <a:normAutofit fontScale="92500" lnSpcReduction="10000"/>
          </a:bodyPr>
          <a:lstStyle/>
          <a:p>
            <a:pPr marL="0" indent="0">
              <a:buNone/>
            </a:pPr>
            <a:r>
              <a:rPr lang="en-AU" dirty="0" smtClean="0"/>
              <a:t>PEACE</a:t>
            </a:r>
          </a:p>
          <a:p>
            <a:pPr lvl="0"/>
            <a:r>
              <a:rPr lang="en-AU" dirty="0"/>
              <a:t>Not only did he play an active and a positive role in perhaps the most dangerous of post-war confrontations, the Cuban Missile Crisis of 1962, but Pope John also issued an encyclical letter on peace that for the first time elaborated Catholic teaching on the matter in a sustained way. </a:t>
            </a:r>
            <a:r>
              <a:rPr lang="en-AU" i="1" dirty="0" err="1"/>
              <a:t>Pacem</a:t>
            </a:r>
            <a:r>
              <a:rPr lang="en-AU" i="1" dirty="0"/>
              <a:t> in </a:t>
            </a:r>
            <a:r>
              <a:rPr lang="en-AU" i="1" dirty="0" err="1"/>
              <a:t>terris</a:t>
            </a:r>
            <a:r>
              <a:rPr lang="en-AU" dirty="0"/>
              <a:t> ("Peace on Earth," 1963) had significant influence on the approach of the Second Vatican Council (1962-65) to engagement in the world. </a:t>
            </a:r>
          </a:p>
          <a:p>
            <a:pPr lvl="0"/>
            <a:r>
              <a:rPr lang="en-AU" dirty="0"/>
              <a:t>It also provided the motivation for the most sustained Catholic contribution to post-conciliar peacemaking, namely, the church's </a:t>
            </a:r>
            <a:r>
              <a:rPr lang="en-AU" dirty="0" err="1"/>
              <a:t>defense</a:t>
            </a:r>
            <a:r>
              <a:rPr lang="en-AU" dirty="0"/>
              <a:t> of human rights as the foundation of peace. </a:t>
            </a:r>
          </a:p>
          <a:p>
            <a:r>
              <a:rPr lang="en-AU" dirty="0"/>
              <a:t>In 1973 when Chilean president Salvador Allende was overthrown by a bloody military coup, John's teaching on human rights would become the conceptual basis for establishment of the first major Catholic human rights office. </a:t>
            </a:r>
            <a:endParaRPr lang="en-AU" dirty="0"/>
          </a:p>
        </p:txBody>
      </p:sp>
    </p:spTree>
    <p:extLst>
      <p:ext uri="{BB962C8B-B14F-4D97-AF65-F5344CB8AC3E}">
        <p14:creationId xmlns:p14="http://schemas.microsoft.com/office/powerpoint/2010/main" val="2103719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John XXIII’s Contributions:</a:t>
            </a:r>
            <a:endParaRPr lang="en-AU" dirty="0"/>
          </a:p>
        </p:txBody>
      </p:sp>
      <p:sp>
        <p:nvSpPr>
          <p:cNvPr id="3" name="Content Placeholder 2"/>
          <p:cNvSpPr>
            <a:spLocks noGrp="1"/>
          </p:cNvSpPr>
          <p:nvPr>
            <p:ph idx="1"/>
          </p:nvPr>
        </p:nvSpPr>
        <p:spPr/>
        <p:txBody>
          <a:bodyPr/>
          <a:lstStyle/>
          <a:p>
            <a:pPr marL="0" indent="0">
              <a:buNone/>
            </a:pPr>
            <a:r>
              <a:rPr lang="en-AU" dirty="0" smtClean="0"/>
              <a:t>DOCTRINE</a:t>
            </a:r>
          </a:p>
          <a:p>
            <a:pPr lvl="0"/>
            <a:r>
              <a:rPr lang="en-AU" dirty="0"/>
              <a:t>25 January 1985, John Paul II convoked an extraordinary assembly of the Synod of Bishops to complete the work begun during Vatican II.</a:t>
            </a:r>
          </a:p>
          <a:p>
            <a:pPr lvl="0"/>
            <a:r>
              <a:rPr lang="en-AU" dirty="0"/>
              <a:t>This was to make Catholic doctrine more accessible to the laity. </a:t>
            </a:r>
          </a:p>
          <a:p>
            <a:pPr lvl="0"/>
            <a:r>
              <a:rPr lang="en-AU" dirty="0"/>
              <a:t>“The </a:t>
            </a:r>
            <a:r>
              <a:rPr lang="en-AU" i="1" dirty="0"/>
              <a:t>Catechism of the Catholic Church</a:t>
            </a:r>
            <a:r>
              <a:rPr lang="en-AU" dirty="0"/>
              <a:t> will make a very important contribution to that work of renewing the whole life of the Church, as desired and begun by the Second Vatican Council”. (JPII)</a:t>
            </a:r>
          </a:p>
          <a:p>
            <a:pPr marL="0" indent="0">
              <a:buNone/>
            </a:pPr>
            <a:endParaRPr lang="en-AU" dirty="0"/>
          </a:p>
        </p:txBody>
      </p:sp>
    </p:spTree>
    <p:extLst>
      <p:ext uri="{BB962C8B-B14F-4D97-AF65-F5344CB8AC3E}">
        <p14:creationId xmlns:p14="http://schemas.microsoft.com/office/powerpoint/2010/main" val="1805225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Pope John XXIII’s Contributions</a:t>
            </a:r>
            <a:r>
              <a:rPr lang="en-AU" dirty="0" smtClean="0"/>
              <a:t>:</a:t>
            </a:r>
            <a:endParaRPr lang="en-AU" dirty="0"/>
          </a:p>
        </p:txBody>
      </p:sp>
      <p:sp>
        <p:nvSpPr>
          <p:cNvPr id="3" name="Content Placeholder 2"/>
          <p:cNvSpPr>
            <a:spLocks noGrp="1"/>
          </p:cNvSpPr>
          <p:nvPr>
            <p:ph idx="1"/>
          </p:nvPr>
        </p:nvSpPr>
        <p:spPr/>
        <p:txBody>
          <a:bodyPr/>
          <a:lstStyle/>
          <a:p>
            <a:r>
              <a:rPr lang="en-AU" dirty="0" smtClean="0"/>
              <a:t>REMEMBER</a:t>
            </a:r>
          </a:p>
          <a:p>
            <a:pPr lvl="1"/>
            <a:r>
              <a:rPr lang="en-AU" dirty="0" smtClean="0"/>
              <a:t>DEVELOPMENT = the ideas/theology/growth behind the tradition of Islam</a:t>
            </a:r>
          </a:p>
          <a:p>
            <a:pPr lvl="1"/>
            <a:r>
              <a:rPr lang="en-AU" dirty="0" smtClean="0"/>
              <a:t>EXPRESSION = the </a:t>
            </a:r>
            <a:r>
              <a:rPr lang="en-AU" b="1" i="1" dirty="0" smtClean="0"/>
              <a:t>physical way</a:t>
            </a:r>
            <a:r>
              <a:rPr lang="en-AU" dirty="0" smtClean="0"/>
              <a:t> the tradition of Islam is practiced</a:t>
            </a:r>
          </a:p>
          <a:p>
            <a:pPr lvl="1"/>
            <a:r>
              <a:rPr lang="en-AU" dirty="0" smtClean="0"/>
              <a:t>IMPACT/EFFECT = what happened to Islam </a:t>
            </a:r>
            <a:r>
              <a:rPr lang="en-AU" b="1" i="1" dirty="0" smtClean="0"/>
              <a:t>as a result of the contributions</a:t>
            </a:r>
            <a:r>
              <a:rPr lang="en-AU" dirty="0" smtClean="0"/>
              <a:t>? Short &amp; long term?</a:t>
            </a:r>
            <a:endParaRPr lang="en-AU" dirty="0"/>
          </a:p>
        </p:txBody>
      </p:sp>
    </p:spTree>
    <p:extLst>
      <p:ext uri="{BB962C8B-B14F-4D97-AF65-F5344CB8AC3E}">
        <p14:creationId xmlns:p14="http://schemas.microsoft.com/office/powerpoint/2010/main" val="215928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err="1" smtClean="0"/>
              <a:t>Qutb’s</a:t>
            </a:r>
            <a:r>
              <a:rPr lang="en-AU" dirty="0" smtClean="0"/>
              <a:t> Impact:</a:t>
            </a:r>
            <a:endParaRPr lang="en-AU" dirty="0"/>
          </a:p>
        </p:txBody>
      </p:sp>
      <p:sp>
        <p:nvSpPr>
          <p:cNvPr id="3" name="Content Placeholder 2"/>
          <p:cNvSpPr>
            <a:spLocks noGrp="1"/>
          </p:cNvSpPr>
          <p:nvPr>
            <p:ph idx="1"/>
          </p:nvPr>
        </p:nvSpPr>
        <p:spPr/>
        <p:txBody>
          <a:bodyPr>
            <a:normAutofit/>
          </a:bodyPr>
          <a:lstStyle/>
          <a:p>
            <a:r>
              <a:rPr lang="en-AU" dirty="0" err="1" smtClean="0"/>
              <a:t>Qutb</a:t>
            </a:r>
            <a:r>
              <a:rPr lang="en-AU" dirty="0" smtClean="0"/>
              <a:t> had a LIMITED effect on Islam: </a:t>
            </a:r>
          </a:p>
          <a:p>
            <a:pPr lvl="1"/>
            <a:r>
              <a:rPr lang="en-AU" dirty="0"/>
              <a:t>O</a:t>
            </a:r>
            <a:r>
              <a:rPr lang="en-AU" dirty="0" smtClean="0"/>
              <a:t>nly a small section of Islam was directly effected by </a:t>
            </a:r>
            <a:r>
              <a:rPr lang="en-AU" dirty="0" err="1" smtClean="0"/>
              <a:t>Qutb’s</a:t>
            </a:r>
            <a:r>
              <a:rPr lang="en-AU" dirty="0" smtClean="0"/>
              <a:t> ideas: Islamist groups. </a:t>
            </a:r>
          </a:p>
          <a:p>
            <a:pPr lvl="1"/>
            <a:r>
              <a:rPr lang="en-AU" dirty="0" smtClean="0"/>
              <a:t>The majority of Islam was indirectly effected because </a:t>
            </a:r>
            <a:r>
              <a:rPr lang="en-AU" dirty="0" err="1" smtClean="0"/>
              <a:t>Qutb</a:t>
            </a:r>
            <a:r>
              <a:rPr lang="en-AU" dirty="0" smtClean="0"/>
              <a:t> was offering a new interpretation – the rest of Islam would have to reaffirm the more widely accepted understandings of Islam.</a:t>
            </a:r>
          </a:p>
          <a:p>
            <a:pPr lvl="1"/>
            <a:endParaRPr lang="en-AU" dirty="0"/>
          </a:p>
        </p:txBody>
      </p:sp>
    </p:spTree>
    <p:extLst>
      <p:ext uri="{BB962C8B-B14F-4D97-AF65-F5344CB8AC3E}">
        <p14:creationId xmlns:p14="http://schemas.microsoft.com/office/powerpoint/2010/main" val="1155825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86</TotalTime>
  <Words>1585</Words>
  <Application>Microsoft Office PowerPoint</Application>
  <PresentationFormat>On-screen Show (4:3)</PresentationFormat>
  <Paragraphs>221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Christianity</vt:lpstr>
      <vt:lpstr>SYLLABUS</vt:lpstr>
      <vt:lpstr>Pope John XXIII: Contributions</vt:lpstr>
      <vt:lpstr>Pope John XXIII’s Contributions: </vt:lpstr>
      <vt:lpstr>Pope John XXIII’s Contributions:</vt:lpstr>
      <vt:lpstr>Pope John XXIII’s Contributions:</vt:lpstr>
      <vt:lpstr>Pope John XXIII’s Contributions:</vt:lpstr>
      <vt:lpstr>Pope John XXIII’s Contributions:</vt:lpstr>
      <vt:lpstr>Qutb’s Impact:</vt:lpstr>
      <vt:lpstr>Pope John XXIII’s Impact:</vt:lpstr>
      <vt:lpstr>Important Documents from Vatican II</vt:lpstr>
      <vt:lpstr>Sexual Ethics: Ethical System</vt:lpstr>
      <vt:lpstr>Sexual Ethics: Core teachings</vt:lpstr>
      <vt:lpstr>Sexual Ethics</vt:lpstr>
      <vt:lpstr>PowerPoint Presentation</vt:lpstr>
      <vt:lpstr>PowerPoint Presentation</vt:lpstr>
      <vt:lpstr>Marriage Ceremony  (Describe the Practice)</vt:lpstr>
      <vt:lpstr>Marriage Ceremony  (Describe the Practice)</vt:lpstr>
      <vt:lpstr>Marriage Ceremony (Principal Beliefs)</vt:lpstr>
      <vt:lpstr>Marriage Ceremony (Significance)</vt:lpstr>
    </vt:vector>
  </TitlesOfParts>
  <Company>St Ignatius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dc:title>
  <dc:creator>Paul Achmar</dc:creator>
  <cp:lastModifiedBy>St Ignatius College</cp:lastModifiedBy>
  <cp:revision>13</cp:revision>
  <dcterms:created xsi:type="dcterms:W3CDTF">2012-08-12T22:52:02Z</dcterms:created>
  <dcterms:modified xsi:type="dcterms:W3CDTF">2014-08-18T05:04:42Z</dcterms:modified>
</cp:coreProperties>
</file>